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Default Extension="tiff" ContentType="image/tif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29"/>
  </p:notesMasterIdLst>
  <p:handoutMasterIdLst>
    <p:handoutMasterId r:id="rId30"/>
  </p:handoutMasterIdLst>
  <p:sldIdLst>
    <p:sldId id="256" r:id="rId2"/>
    <p:sldId id="258" r:id="rId3"/>
    <p:sldId id="322" r:id="rId4"/>
    <p:sldId id="321" r:id="rId5"/>
    <p:sldId id="378" r:id="rId6"/>
    <p:sldId id="386" r:id="rId7"/>
    <p:sldId id="381" r:id="rId8"/>
    <p:sldId id="382" r:id="rId9"/>
    <p:sldId id="389" r:id="rId10"/>
    <p:sldId id="405" r:id="rId11"/>
    <p:sldId id="390" r:id="rId12"/>
    <p:sldId id="392" r:id="rId13"/>
    <p:sldId id="320" r:id="rId14"/>
    <p:sldId id="398" r:id="rId15"/>
    <p:sldId id="362" r:id="rId16"/>
    <p:sldId id="363" r:id="rId17"/>
    <p:sldId id="366" r:id="rId18"/>
    <p:sldId id="394" r:id="rId19"/>
    <p:sldId id="396" r:id="rId20"/>
    <p:sldId id="397" r:id="rId21"/>
    <p:sldId id="399" r:id="rId22"/>
    <p:sldId id="400" r:id="rId23"/>
    <p:sldId id="401" r:id="rId24"/>
    <p:sldId id="404" r:id="rId25"/>
    <p:sldId id="403" r:id="rId26"/>
    <p:sldId id="402" r:id="rId27"/>
    <p:sldId id="261" r:id="rId28"/>
  </p:sldIdLst>
  <p:sldSz cx="9144000" cy="6858000" type="screen4x3"/>
  <p:notesSz cx="6797675" cy="992822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Themed Style 1 - Accent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  <a:tblStyle styleId="{3B4B98B0-60AC-42C2-AFA5-B58CD77FA1E5}" styleName="Light Style 1 - Acc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BC89EF96-8CEA-46FF-86C4-4CE0E7609802}" styleName="Light Style 3 - Accent 1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 w="12700" cmpd="sng">
              <a:solidFill>
                <a:schemeClr val="accent1"/>
              </a:solidFill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254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preferSingleView="1">
    <p:restoredLeft sz="16876" autoAdjust="0"/>
    <p:restoredTop sz="94660"/>
  </p:normalViewPr>
  <p:slideViewPr>
    <p:cSldViewPr>
      <p:cViewPr varScale="1">
        <p:scale>
          <a:sx n="93" d="100"/>
          <a:sy n="93" d="100"/>
        </p:scale>
        <p:origin x="1602" y="72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1092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8EE7B0A-17E4-4799-8ABC-B5E372A1CE80}" type="datetimeFigureOut">
              <a:rPr lang="en-US" smtClean="0"/>
              <a:t>5/12/2015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US" dirty="0" smtClean="0"/>
              <a:t>F.S.</a:t>
            </a:r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F331462-27F6-4CC2-936B-47664FD0C2E2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544828807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50444" y="0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BE773D9-08DD-45C3-B6EA-7EBBB2591AFA}" type="datetimeFigureOut">
              <a:rPr lang="en-GB" smtClean="0"/>
              <a:t>12/05/2015</a:t>
            </a:fld>
            <a:endParaRPr lang="en-GB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19163" y="746125"/>
            <a:ext cx="4959350" cy="3721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79768" y="4715908"/>
            <a:ext cx="5438140" cy="4467702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50444" y="9430091"/>
            <a:ext cx="2945659" cy="49641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1D362D-D470-4E36-ADE3-B4B444D500B5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554501948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1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97255980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10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343498944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11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69731822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640274239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13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14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930953093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15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16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17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18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58161747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19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8198894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2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20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40049942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21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68368683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22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693564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23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42847814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24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426322934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25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13725533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26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538437695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0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1"/>
          </p:nvPr>
        </p:nvSpPr>
        <p:spPr/>
        <p:txBody>
          <a:bodyPr/>
          <a:lstStyle/>
          <a:p>
            <a:fld id="{2D1D362D-D470-4E36-ADE3-B4B444D500B5}" type="slidenum">
              <a:rPr lang="en-GB" smtClean="0"/>
              <a:t>27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62771463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3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4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34756616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5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26827895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6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501706806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>
                <a:solidFill>
                  <a:prstClr val="black"/>
                </a:solidFill>
              </a:rPr>
              <a:pPr/>
              <a:t>7</a:t>
            </a:fld>
            <a:endParaRPr lang="ar-KW">
              <a:solidFill>
                <a:prstClr val="black"/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>
                <a:solidFill>
                  <a:prstClr val="black"/>
                </a:solidFill>
              </a:rPr>
              <a:t>F.S.</a:t>
            </a:r>
            <a:endParaRPr lang="en-GB" dirty="0">
              <a:solidFill>
                <a:prstClr val="black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4592563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8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7191840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203D704-1A29-437A-A176-1295732DA9AD}" type="slidenum">
              <a:rPr lang="ar-KW" smtClean="0"/>
              <a:pPr/>
              <a:t>9</a:t>
            </a:fld>
            <a:endParaRPr lang="ar-KW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321327189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E04D75-8917-4ECA-BB7A-AE8B5BCBD25A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fl" descr="CMA Data Classification: Internal"/>
          <p:cNvSpPr txBox="1"/>
          <p:nvPr userDrawn="1"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 dirty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84297311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8E5281-B258-4746-90E9-89F9B87AE4E2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432636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EF3B42D-8DCB-499D-BF6E-FF434684FD54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55196928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FCFB045-1211-463F-8C1A-5F31A0182630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517545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32A2A7E-D4C3-4371-9291-6ECCE176C045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073434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F3F3D8-4187-4F85-8CDC-4D433D5C9FC3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168250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02F427-DA84-4ABA-B699-9DCD9493871A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55492068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FB5528F-73AA-4367-831F-77320B612F91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92594574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AEE1A41-137A-4E19-81E0-4A248A2C1216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82806128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9F864AE-A11D-4D0A-98F2-8383301F125E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4250277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F0158E-BF83-41FA-8DC1-A23891437943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1172015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3523A15-5275-46C5-88F5-17AEE8AB3AFB}" type="datetime1">
              <a:rPr lang="en-GB" smtClean="0"/>
              <a:t>12/05/2015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DEC8EC-0F4B-4CDB-8AC0-556EC31B66C3}" type="slidenum">
              <a:rPr lang="en-GB" smtClean="0"/>
              <a:t>‹#›</a:t>
            </a:fld>
            <a:endParaRPr lang="en-GB" dirty="0"/>
          </a:p>
        </p:txBody>
      </p:sp>
      <p:sp>
        <p:nvSpPr>
          <p:cNvPr id="7" name="fl" descr="CMA Data Classification: Internal"/>
          <p:cNvSpPr txBox="1"/>
          <p:nvPr/>
        </p:nvSpPr>
        <p:spPr>
          <a:xfrm>
            <a:off x="0" y="6664960"/>
            <a:ext cx="9144000" cy="223138"/>
          </a:xfrm>
          <a:prstGeom prst="rect">
            <a:avLst/>
          </a:prstGeom>
          <a:noFill/>
        </p:spPr>
        <p:txBody>
          <a:bodyPr vert="horz" rtlCol="0">
            <a:spAutoFit/>
          </a:bodyPr>
          <a:lstStyle/>
          <a:p>
            <a:pPr algn="l"/>
            <a:r>
              <a:rPr lang="en-GB" sz="850" b="0" i="0" u="none" baseline="0" smtClean="0">
                <a:solidFill>
                  <a:srgbClr val="000000"/>
                </a:solidFill>
                <a:latin typeface="microsoft sans serif" panose="020B0604020202020204" pitchFamily="34" charset="0"/>
              </a:rPr>
              <a:t>CMA Data Classification: Internal</a:t>
            </a:r>
            <a:endParaRPr lang="en-GB" sz="850" b="0" i="0" u="none" baseline="0" dirty="0">
              <a:solidFill>
                <a:srgbClr val="000000"/>
              </a:solidFill>
              <a:latin typeface="microsoft sans serif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5371129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tiff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11469" y="764704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3600" b="1" dirty="0" smtClean="0">
                <a:solidFill>
                  <a:srgbClr val="8C8A26"/>
                </a:solidFill>
                <a:cs typeface="mohammad bold art 1" pitchFamily="2" charset="-78"/>
              </a:rPr>
              <a:t>ورشـــــة عمــــل</a:t>
            </a:r>
            <a:r>
              <a:rPr lang="en-US" sz="4800" b="1" dirty="0" smtClean="0">
                <a:solidFill>
                  <a:srgbClr val="8C8A26"/>
                </a:solidFill>
              </a:rPr>
              <a:t/>
            </a:r>
            <a:br>
              <a:rPr lang="en-US" sz="4800" b="1" dirty="0" smtClean="0">
                <a:solidFill>
                  <a:srgbClr val="8C8A26"/>
                </a:solidFill>
              </a:rPr>
            </a:br>
            <a:endParaRPr lang="en-GB" sz="48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19672" y="1700808"/>
            <a:ext cx="7272808" cy="4608512"/>
          </a:xfrm>
        </p:spPr>
        <p:txBody>
          <a:bodyPr>
            <a:normAutofit fontScale="77500" lnSpcReduction="20000"/>
          </a:bodyPr>
          <a:lstStyle/>
          <a:p>
            <a:pPr rtl="1"/>
            <a:endParaRPr lang="ar-KW" sz="6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6000" b="1" dirty="0" smtClean="0">
                <a:solidFill>
                  <a:srgbClr val="1F497D"/>
                </a:solidFill>
                <a:cs typeface="mohammad bold art 1" pitchFamily="2" charset="-78"/>
              </a:rPr>
              <a:t>تعليمات هيئة أسواق المال</a:t>
            </a:r>
          </a:p>
          <a:p>
            <a:pPr rtl="1"/>
            <a:r>
              <a:rPr lang="ar-KW" sz="6000" b="1" dirty="0" smtClean="0">
                <a:solidFill>
                  <a:srgbClr val="1F497D"/>
                </a:solidFill>
                <a:cs typeface="mohammad bold art 1" pitchFamily="2" charset="-78"/>
              </a:rPr>
              <a:t>بشــــأن</a:t>
            </a:r>
          </a:p>
          <a:p>
            <a:pPr rtl="1"/>
            <a:r>
              <a:rPr lang="ar-KW" sz="6000" b="1" dirty="0" smtClean="0">
                <a:solidFill>
                  <a:srgbClr val="1F497D"/>
                </a:solidFill>
                <a:cs typeface="mohammad bold art 1" pitchFamily="2" charset="-78"/>
              </a:rPr>
              <a:t>إجراءات عمليات الاستحواذ </a:t>
            </a:r>
            <a:r>
              <a:rPr lang="ar-KW" sz="6100" b="1" dirty="0">
                <a:solidFill>
                  <a:srgbClr val="1F497D"/>
                </a:solidFill>
                <a:cs typeface="mohammad bold art 1" pitchFamily="2" charset="-78"/>
              </a:rPr>
              <a:t>الإلزامي</a:t>
            </a:r>
          </a:p>
          <a:p>
            <a:pPr rtl="1"/>
            <a:endParaRPr lang="ar-KW" sz="5900" b="1" dirty="0" smtClean="0">
              <a:solidFill>
                <a:srgbClr val="1F497D"/>
              </a:solidFill>
              <a:cs typeface="mohammad bold art 1" pitchFamily="2" charset="-78"/>
            </a:endParaRPr>
          </a:p>
          <a:p>
            <a:pPr rtl="1"/>
            <a:r>
              <a:rPr lang="ar-KW" sz="3600" b="1" dirty="0" smtClean="0">
                <a:solidFill>
                  <a:srgbClr val="1F497D"/>
                </a:solidFill>
                <a:cs typeface="mohammad bold art 1" pitchFamily="2" charset="-78"/>
              </a:rPr>
              <a:t>إدارة الاندماج والاستحواذ</a:t>
            </a:r>
          </a:p>
          <a:p>
            <a:pPr rtl="1"/>
            <a:r>
              <a:rPr lang="ar-KW" sz="2800" b="1" dirty="0" smtClean="0">
                <a:solidFill>
                  <a:srgbClr val="1F497D"/>
                </a:solidFill>
                <a:cs typeface="mohammad bold art 1" pitchFamily="2" charset="-78"/>
              </a:rPr>
              <a:t>12/05/2015</a:t>
            </a: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3" cstate="print"/>
          <a:srcRect r="75690"/>
          <a:stretch/>
        </p:blipFill>
        <p:spPr>
          <a:xfrm>
            <a:off x="1" y="0"/>
            <a:ext cx="1907703" cy="666936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18012475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200" b="1" dirty="0">
                <a:solidFill>
                  <a:srgbClr val="FF0000"/>
                </a:solidFill>
                <a:cs typeface="mohammad bold art 1" pitchFamily="2" charset="-78"/>
              </a:rPr>
              <a:t>إعلان </a:t>
            </a:r>
            <a:r>
              <a:rPr lang="ar-KW" sz="3200" b="1" dirty="0" smtClean="0">
                <a:solidFill>
                  <a:srgbClr val="FF0000"/>
                </a:solidFill>
                <a:cs typeface="mohammad bold art 1" pitchFamily="2" charset="-78"/>
              </a:rPr>
              <a:t>الهيئة: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885402"/>
          </a:xfrm>
        </p:spPr>
        <p:txBody>
          <a:bodyPr>
            <a:noAutofit/>
          </a:bodyPr>
          <a:lstStyle/>
          <a:p>
            <a:pPr algn="just" rtl="1"/>
            <a:endParaRPr lang="ar-KW" sz="1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>
              <a:buNone/>
            </a:pP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سيتم </a:t>
            </a:r>
            <a:r>
              <a:rPr lang="ar-KW" sz="24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الإعلان من قبل هيئة أسواق المال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عن أي عملية زيادة الملكية يترتب عليه تقديم عرض </a:t>
            </a:r>
            <a:r>
              <a:rPr lang="ar-KW" sz="24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استحواذ إلزامي</a:t>
            </a:r>
            <a:r>
              <a:rPr lang="ar-KW" sz="2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وذلك من خلال الموقع الإلكتروني للهيئة بالإضافة إلى الموقع الإلكتروني لبورصة الأوراق المالية، على أن يلتزم مقدم العرض بالإفصاح عن </a:t>
            </a:r>
            <a:r>
              <a:rPr lang="ar-KW" sz="24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التزامه 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بتقديم عرض </a:t>
            </a:r>
            <a:r>
              <a:rPr lang="ar-KW" sz="24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استحواذ 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إلزامي. </a:t>
            </a:r>
            <a:endParaRPr lang="ar-KW" sz="2400" dirty="0" smtClean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>
              <a:buNone/>
            </a:pPr>
            <a:endParaRPr lang="en-US" sz="1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 fontAlgn="auto">
              <a:spcAft>
                <a:spcPts val="0"/>
              </a:spcAft>
              <a:buNone/>
              <a:defRPr/>
            </a:pPr>
            <a:endParaRPr lang="en-US" sz="100" dirty="0"/>
          </a:p>
          <a:p>
            <a:pPr algn="justLow" rtl="1">
              <a:defRPr/>
            </a:pP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متضمنات الإعلان:</a:t>
            </a:r>
          </a:p>
          <a:p>
            <a:pPr lvl="1" algn="justLow" rtl="1"/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اسم </a:t>
            </a:r>
            <a:r>
              <a:rPr lang="ar-KW" sz="22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مقدم العرض، </a:t>
            </a:r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سواء </a:t>
            </a:r>
            <a:r>
              <a:rPr lang="ar-KW" sz="22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كان شخصاً </a:t>
            </a:r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طبيعيا </a:t>
            </a:r>
            <a:r>
              <a:rPr lang="ar-KW" sz="22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أو </a:t>
            </a:r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اعتباريا.</a:t>
            </a:r>
            <a:endParaRPr lang="en-US" sz="22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Low" rtl="1"/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اسم </a:t>
            </a:r>
            <a:r>
              <a:rPr lang="ar-KW" sz="22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محل العرض، على أن تكون الشركة محل العرض مدرجة في بورصة الأوراق المالية.</a:t>
            </a:r>
            <a:endParaRPr lang="en-US" sz="22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Low" rtl="1"/>
            <a:r>
              <a:rPr lang="ar-KW" sz="22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تذكير </a:t>
            </a:r>
            <a:r>
              <a:rPr lang="ar-KW" sz="22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بجزاء المخالفة وفق ما جاء بالقانون رقم 7 لسنة 2010 بشأن إنشاء هيئة أسواق المال وتنظيم نشاط الأوراق المالية.</a:t>
            </a:r>
            <a:endParaRPr lang="en-US" sz="22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3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31064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10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1625647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2) تعيين مستشار الاستثمار </a:t>
            </a:r>
            <a:b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</a:br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ومدير عملية الاستحواذ:</a:t>
            </a:r>
            <a:endParaRPr lang="en-US" sz="30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351910"/>
            <a:ext cx="8229600" cy="4885402"/>
          </a:xfrm>
        </p:spPr>
        <p:txBody>
          <a:bodyPr>
            <a:noAutofit/>
          </a:bodyPr>
          <a:lstStyle/>
          <a:p>
            <a:pPr algn="just" rtl="1" fontAlgn="auto">
              <a:spcAft>
                <a:spcPts val="0"/>
              </a:spcAft>
              <a:defRPr/>
            </a:pPr>
            <a:endParaRPr lang="ar-KW" sz="4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 fontAlgn="auto">
              <a:spcAft>
                <a:spcPts val="0"/>
              </a:spcAft>
              <a:defRPr/>
            </a:pP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الحصول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استشارة مالية مستقلة ومختصة بشأن العرض من مستشار استثمار </a:t>
            </a:r>
            <a:r>
              <a:rPr lang="ar-KW" sz="235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مستقل وغير ذي مصلحة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لأي من أطراف العرض </a:t>
            </a:r>
            <a:r>
              <a:rPr lang="ar-KW" sz="235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ومرخص له من الهيئة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، واطلاع المساهمين على تفاصيل هذه الاستشارة</a:t>
            </a: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Low" rtl="1" fontAlgn="auto">
              <a:spcAft>
                <a:spcPts val="0"/>
              </a:spcAft>
              <a:defRPr/>
            </a:pPr>
            <a:endParaRPr lang="ar-KW" sz="20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>
              <a:defRPr/>
            </a:pP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أن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تكون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دراسة مستشار الاستثمار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SA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باللغة العربية،</a:t>
            </a: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تتضمن الدراسة </a:t>
            </a:r>
            <a:r>
              <a:rPr lang="ar-SA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نبذ</a:t>
            </a: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ة</a:t>
            </a:r>
            <a:r>
              <a:rPr lang="ar-SA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عن قطاع الشركة محل العرض وحجم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سيطرة مقدم العرض 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</a:t>
            </a:r>
            <a:r>
              <a:rPr lang="ar-SA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إجمالي</a:t>
            </a:r>
            <a:r>
              <a:rPr lang="ar-KW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نسبة قيمة السوق المعنية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بعد </a:t>
            </a:r>
            <a:r>
              <a:rPr lang="ar-KW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تنفيذ </a:t>
            </a:r>
            <a:r>
              <a:rPr lang="ar-SA" sz="235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SA" sz="235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ar-KW" sz="235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>
              <a:buNone/>
              <a:defRPr/>
            </a:pPr>
            <a:endParaRPr lang="ar-KW" sz="235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>
              <a:defRPr/>
            </a:pPr>
            <a:r>
              <a:rPr lang="ar-KW" sz="24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كما يقوم مقدم العرض بتعيين </a:t>
            </a:r>
            <a:r>
              <a:rPr lang="ar-KW" sz="24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مدير لعملية </a:t>
            </a:r>
            <a:r>
              <a:rPr lang="ar-KW" sz="24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وهو</a:t>
            </a:r>
            <a:r>
              <a:rPr lang="ar-KW" sz="24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4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شخص مرخص له من قبل الهيئة لممارسة نشاط إدارة المحافظ الاستثمارية بغرض تجميع أسهم الراغبين بالمشاركة في عملية الاستحواذ.</a:t>
            </a:r>
            <a:endParaRPr lang="en-US" sz="24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>
              <a:defRPr/>
            </a:pPr>
            <a:endParaRPr lang="ar-KW" sz="24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>
              <a:defRPr/>
            </a:pPr>
            <a:endParaRPr lang="en-US" sz="24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>
              <a:defRPr/>
            </a:pPr>
            <a:endParaRPr lang="ar-KW" sz="235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>
              <a:defRPr/>
            </a:pPr>
            <a:endParaRPr lang="ar-KW" sz="1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4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31302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11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0006924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200" b="1" dirty="0" smtClean="0">
                <a:solidFill>
                  <a:srgbClr val="FF0000"/>
                </a:solidFill>
                <a:cs typeface="mohammad bold art 1" pitchFamily="2" charset="-78"/>
              </a:rPr>
              <a:t>3) تقديم مستند</a:t>
            </a:r>
            <a:r>
              <a:rPr lang="ar-KW" sz="3200" b="1" dirty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3200" b="1" dirty="0" smtClean="0">
                <a:solidFill>
                  <a:srgbClr val="FF0000"/>
                </a:solidFill>
                <a:cs typeface="mohammad bold art 1" pitchFamily="2" charset="-78"/>
              </a:rPr>
              <a:t>العرض للهيئة:</a:t>
            </a: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07894"/>
            <a:ext cx="8229600" cy="4885402"/>
          </a:xfrm>
        </p:spPr>
        <p:txBody>
          <a:bodyPr>
            <a:noAutofit/>
          </a:bodyPr>
          <a:lstStyle/>
          <a:p>
            <a:pPr lvl="0" algn="r" rtl="1"/>
            <a:endParaRPr lang="ar-KW" sz="12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يُسلم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مقدم العرض مستند العرض وكافة المستندات المطلوبة إلى الهيئة للموافقة على نشر المستند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ودفع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الرسوم المقررة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لذلك،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وللهيئة الرد خلال عشرة أيام عمل من استلام كافة المستندات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المطلوبة.</a:t>
            </a:r>
          </a:p>
          <a:p>
            <a:pPr algn="justLow" rtl="1"/>
            <a:endParaRPr lang="ar-KW" sz="1200" b="1" u="sng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r>
              <a:rPr lang="ar-KW" sz="28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لا </a:t>
            </a:r>
            <a:r>
              <a:rPr lang="ar-KW" sz="28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يجوز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نشر مستند العرض قبل موافقة الهيئة عليه. </a:t>
            </a:r>
          </a:p>
          <a:p>
            <a:pPr lvl="0" algn="justLow" rtl="1"/>
            <a:endParaRPr lang="ar-KW" sz="16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تجدون </a:t>
            </a:r>
            <a:r>
              <a:rPr lang="ar-KW" sz="28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الحد الأدنى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لمتطلبات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مستند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العرض ومرفقاته </a:t>
            </a:r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المواد (258 إلى 262) من اللائحة التنفيذية للقانون رقم 7 لسنة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2010، وهي كالآتي: </a:t>
            </a:r>
            <a:endParaRPr lang="en-US" sz="2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" rtl="1"/>
            <a:endParaRPr lang="en-US" sz="26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>
              <a:defRPr/>
            </a:pPr>
            <a:endParaRPr lang="ar-KW" sz="3600" dirty="0" smtClean="0"/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3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29643331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متطلبات مستند العرض: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196752"/>
            <a:ext cx="8229600" cy="4525963"/>
          </a:xfrm>
        </p:spPr>
        <p:txBody>
          <a:bodyPr>
            <a:noAutofit/>
          </a:bodyPr>
          <a:lstStyle/>
          <a:p>
            <a:pPr marL="0" lvl="0" indent="0" algn="justLow" rtl="1">
              <a:buNone/>
            </a:pPr>
            <a:endParaRPr lang="ar-KW" dirty="0" smtClean="0">
              <a:solidFill>
                <a:srgbClr val="1F497D"/>
              </a:solidFill>
              <a:latin typeface="Calibri" pitchFamily="34" charset="0"/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13</a:t>
            </a:fld>
            <a:endParaRPr lang="en-GB" dirty="0"/>
          </a:p>
        </p:txBody>
      </p:sp>
      <p:pic>
        <p:nvPicPr>
          <p:cNvPr id="11" name="Picture 10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1907704" y="1302221"/>
            <a:ext cx="5619750" cy="479107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90528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سعر عرض 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الاستحواذ الإلزامي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:</a:t>
            </a:r>
            <a:endParaRPr lang="en-US" sz="28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1520" y="31173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311976"/>
            <a:ext cx="8071048" cy="6905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68760"/>
            <a:ext cx="8229600" cy="4525963"/>
          </a:xfrm>
        </p:spPr>
        <p:txBody>
          <a:bodyPr>
            <a:noAutofit/>
          </a:bodyPr>
          <a:lstStyle/>
          <a:p>
            <a:pPr marL="0" indent="0" algn="justLow" rtl="1">
              <a:buNone/>
            </a:pP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بناءً على قرار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مجلس المفوضين رقم: </a:t>
            </a:r>
            <a:r>
              <a:rPr lang="ar-KW" sz="2200" b="1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م.م.ه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ـ 10-12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لسنة 2013، تم تعديل نص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المادة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(274)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اللائحة التنفيذية للقانون رقم 7 لسنة 2010</a:t>
            </a:r>
            <a:r>
              <a:rPr lang="ar-KW" sz="2200" b="1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إلى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التالي:</a:t>
            </a: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</a:pPr>
            <a:r>
              <a:rPr lang="en-US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“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أن يكون العرض المقدم بموجب العرض الإلزامي، عرضاً </a:t>
            </a:r>
            <a:r>
              <a:rPr lang="ar-KW" sz="22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نقدياً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لا يقل عن، إما:</a:t>
            </a:r>
            <a:endParaRPr lang="en-US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1. 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المتوسط </a:t>
            </a: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المرجح للسعر اليومي في </a:t>
            </a:r>
            <a:r>
              <a:rPr lang="ar-SA" sz="22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البورصة</a:t>
            </a: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للشركة محل العرض خلال الأشهر الستة السابقة لتاريخ الإفصاح عن عرض 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</a:t>
            </a:r>
            <a:r>
              <a:rPr lang="ar-SA" sz="2200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ستحواذ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الإلزامي، وتحتسب البورصة ذلك السعر. أو؛</a:t>
            </a:r>
            <a:endParaRPr lang="en-US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>
              <a:buNone/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2. 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أعلى </a:t>
            </a: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سعر مدفوع من قبل مقدم العرض، أو أي طرف تابع له أو متحالف معه، خلال الأشهر الستة السابقة لتاريخ الإفصاح عن عرض 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</a:t>
            </a:r>
            <a:r>
              <a:rPr lang="ar-SA" sz="2200" dirty="0" err="1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ستحواذ</a:t>
            </a:r>
            <a:r>
              <a:rPr lang="ar-SA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الإلزامي.</a:t>
            </a:r>
            <a:endParaRPr lang="en-US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</a:pPr>
            <a:r>
              <a:rPr lang="ar-SA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أيهما أعلى.</a:t>
            </a:r>
            <a:r>
              <a:rPr lang="ar-SA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"</a:t>
            </a: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</a:pPr>
            <a:r>
              <a:rPr lang="ar-KW" sz="20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ملاحظة</a:t>
            </a:r>
            <a:r>
              <a:rPr lang="ar-KW" sz="20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:</a:t>
            </a:r>
            <a:r>
              <a:rPr lang="ar-KW" sz="2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السعر الوارد في المادة (274) هو </a:t>
            </a:r>
            <a:r>
              <a:rPr lang="ar-KW" sz="20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الحد الأدنى لسعر العرض</a:t>
            </a:r>
            <a:r>
              <a:rPr lang="ar-KW" sz="2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في حالات </a:t>
            </a:r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 </a:t>
            </a:r>
            <a:r>
              <a:rPr lang="ar-KW" sz="20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وأنه </a:t>
            </a:r>
            <a:r>
              <a:rPr lang="ar-KW" sz="20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ليس من متطلبات مستند العرض أو </a:t>
            </a:r>
            <a:r>
              <a:rPr lang="ar-KW" sz="20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الاستشارة </a:t>
            </a:r>
            <a:r>
              <a:rPr lang="ar-KW" sz="20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المالية، وليس على مقدم العرض </a:t>
            </a:r>
            <a:r>
              <a:rPr lang="ar-KW" sz="20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الإعلان عنه.</a:t>
            </a:r>
            <a:endParaRPr lang="en-US" sz="2000" u="sng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516675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الاستحواذ في حالات تعارض المصـالح</a:t>
            </a:r>
            <a:b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</a:b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 أو وجود </a:t>
            </a:r>
            <a:r>
              <a:rPr lang="ar-KW" sz="28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أطراف </a:t>
            </a:r>
            <a:r>
              <a:rPr lang="ar-KW" sz="28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ذوي سيطرة </a:t>
            </a:r>
            <a:r>
              <a:rPr lang="ar-KW" sz="28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فعلية:</a:t>
            </a:r>
            <a:endParaRPr lang="en-US" sz="28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324443"/>
            <a:ext cx="8229600" cy="4608512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endParaRPr lang="ar-KW" sz="100" b="1" dirty="0" smtClean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>
              <a:buNone/>
            </a:pPr>
            <a:r>
              <a:rPr lang="ar-KW" sz="22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تعارض </a:t>
            </a:r>
            <a:r>
              <a:rPr lang="ar-KW" sz="22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المصالح </a:t>
            </a:r>
            <a:r>
              <a:rPr lang="ar-KW" sz="22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لأعضـاء مجلس </a:t>
            </a:r>
            <a:r>
              <a:rPr lang="ar-KW" sz="22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الإدارة: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/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تقديم التعهدات والإقرارت اللازمة للهيئة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بالالتزام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بالأحكام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المادة (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282) من اللائحة التنفيذية للقانون رقم 7 لسنة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2010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وذلك في </a:t>
            </a: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حال وجود تعارض مصالح في عملية </a:t>
            </a:r>
            <a:r>
              <a:rPr lang="ar-KW" sz="22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وذلك كمرفق لمستند العرض.</a:t>
            </a:r>
          </a:p>
          <a:p>
            <a:pPr algn="just" rtl="1"/>
            <a:endParaRPr lang="en-US" sz="6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 fontAlgn="base">
              <a:spcBef>
                <a:spcPts val="0"/>
              </a:spcBef>
              <a:spcAft>
                <a:spcPts val="1000"/>
              </a:spcAft>
              <a:buNone/>
            </a:pPr>
            <a:r>
              <a:rPr lang="ar-KW" sz="22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2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عند وجود </a:t>
            </a:r>
            <a:r>
              <a:rPr lang="ar-KW" sz="22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أطراف </a:t>
            </a:r>
            <a:r>
              <a:rPr lang="ar-KW" sz="22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ذوي سيطرة فعلية: </a:t>
            </a:r>
            <a:endParaRPr lang="en-US" sz="22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 fontAlgn="base">
              <a:spcBef>
                <a:spcPts val="0"/>
              </a:spcBef>
              <a:spcAft>
                <a:spcPts val="1000"/>
              </a:spcAft>
            </a:pPr>
            <a:r>
              <a:rPr lang="ar-KW" sz="22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عند وجود أطراف ذوي سيطرة فعلية يكون العرض خاضعاً للشروط الإضافية المنصوص عليها في المواد (284 - 286) من اللائحة التنفيذية للقانون رقم 7 لسنة 2010.</a:t>
            </a:r>
            <a:endParaRPr lang="en-US" sz="22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1800" dirty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4564141" y="4546745"/>
            <a:ext cx="1664043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11" name="Oval 10"/>
          <p:cNvSpPr/>
          <p:nvPr/>
        </p:nvSpPr>
        <p:spPr>
          <a:xfrm>
            <a:off x="4634162" y="4584845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b="1" dirty="0" smtClean="0">
                <a:solidFill>
                  <a:prstClr val="black"/>
                </a:solidFill>
                <a:cs typeface="mohammad bold art 1" pitchFamily="2" charset="-78"/>
              </a:rPr>
              <a:t>طرف ذو السيطرة الفعلية</a:t>
            </a:r>
            <a:endParaRPr lang="en-US" b="1" dirty="0">
              <a:solidFill>
                <a:prstClr val="black"/>
              </a:solidFill>
              <a:cs typeface="mohammad bold art 1" pitchFamily="2" charset="-7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276816" y="4221088"/>
            <a:ext cx="1409702" cy="9239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prstClr val="black"/>
                </a:solidFill>
                <a:latin typeface="Sakkal Majalla" pitchFamily="2" charset="-78"/>
                <a:cs typeface="mohammad bold art 1" pitchFamily="2" charset="-78"/>
              </a:rPr>
              <a:t>الشركة مقـدم العـــــرض</a:t>
            </a:r>
            <a:endParaRPr lang="en-US" dirty="0">
              <a:solidFill>
                <a:prstClr val="black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  <p:cxnSp>
        <p:nvCxnSpPr>
          <p:cNvPr id="16" name="Straight Arrow Connector 15"/>
          <p:cNvCxnSpPr>
            <a:stCxn id="10" idx="2"/>
          </p:cNvCxnSpPr>
          <p:nvPr/>
        </p:nvCxnSpPr>
        <p:spPr>
          <a:xfrm flipH="1" flipV="1">
            <a:off x="3635032" y="4892417"/>
            <a:ext cx="929109" cy="34012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7" name="Straight Arrow Connector 16"/>
          <p:cNvCxnSpPr/>
          <p:nvPr/>
        </p:nvCxnSpPr>
        <p:spPr>
          <a:xfrm flipH="1">
            <a:off x="3686517" y="5232545"/>
            <a:ext cx="877623" cy="34567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31" name="Oval 30"/>
          <p:cNvSpPr/>
          <p:nvPr/>
        </p:nvSpPr>
        <p:spPr>
          <a:xfrm>
            <a:off x="2276816" y="5165041"/>
            <a:ext cx="1409700" cy="92393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prstClr val="black"/>
                </a:solidFill>
                <a:latin typeface="Sakkal Majalla" pitchFamily="2" charset="-78"/>
                <a:cs typeface="mohammad bold art 1" pitchFamily="2" charset="-78"/>
              </a:rPr>
              <a:t>الشركة محل العـــــرض</a:t>
            </a:r>
            <a:endParaRPr lang="en-US" dirty="0">
              <a:solidFill>
                <a:prstClr val="black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42259126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4) النشر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 والإعلان 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عن مستند العرض: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marL="0" lvl="0" indent="0" algn="justLow" rtl="1">
              <a:buNone/>
            </a:pPr>
            <a:r>
              <a:rPr lang="ar-KW" sz="26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</a:t>
            </a:r>
            <a:r>
              <a:rPr lang="ar-KW" sz="26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حال موافقة الهيئة على </a:t>
            </a:r>
            <a:r>
              <a:rPr lang="ar-KW" sz="26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مستند عرض </a:t>
            </a:r>
            <a:r>
              <a:rPr lang="ar-KW" sz="26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يرسل مقدم العرض أو من ينوب عنه نسخة من مستند العرض إلى الشركة محل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العرض، كما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يُنشر مستند العرض في الموقع الإلكتروني لبورصة الأوراق المالية والمواقع الإلكترونية التابعة لمقدم العرض والشركة محل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العرض:</a:t>
            </a:r>
            <a:endParaRPr lang="en-US" sz="26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0" name="Oval 9"/>
          <p:cNvSpPr/>
          <p:nvPr/>
        </p:nvSpPr>
        <p:spPr>
          <a:xfrm>
            <a:off x="6709864" y="4019455"/>
            <a:ext cx="1664043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11" name="Oval 10"/>
          <p:cNvSpPr/>
          <p:nvPr/>
        </p:nvSpPr>
        <p:spPr>
          <a:xfrm>
            <a:off x="6779885" y="4057555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cs typeface="mohammad bold art 1" pitchFamily="2" charset="-78"/>
              </a:rPr>
              <a:t>مقدم العرض</a:t>
            </a:r>
            <a:endParaRPr lang="en-US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3059832" y="4312607"/>
            <a:ext cx="1209573" cy="104034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latin typeface="Sakkal Majalla" pitchFamily="2" charset="-78"/>
                <a:cs typeface="mohammad bold art 1" pitchFamily="2" charset="-78"/>
              </a:rPr>
              <a:t>بورصة الأوراق المالية</a:t>
            </a:r>
            <a:endParaRPr lang="en-US" dirty="0">
              <a:solidFill>
                <a:schemeClr val="tx1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  <p:sp>
        <p:nvSpPr>
          <p:cNvPr id="15" name="Oval 14"/>
          <p:cNvSpPr/>
          <p:nvPr/>
        </p:nvSpPr>
        <p:spPr>
          <a:xfrm>
            <a:off x="4461964" y="3597522"/>
            <a:ext cx="990600" cy="8284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latin typeface="Sakkal Majalla" pitchFamily="2" charset="-78"/>
                <a:cs typeface="mohammad bold art 1" pitchFamily="2" charset="-78"/>
              </a:rPr>
              <a:t>هيئة أسواق المال</a:t>
            </a:r>
            <a:endParaRPr lang="en-US" dirty="0">
              <a:solidFill>
                <a:schemeClr val="tx1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  <p:sp>
        <p:nvSpPr>
          <p:cNvPr id="16" name="Oval 15"/>
          <p:cNvSpPr/>
          <p:nvPr/>
        </p:nvSpPr>
        <p:spPr>
          <a:xfrm>
            <a:off x="4389884" y="4976846"/>
            <a:ext cx="1062680" cy="8284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latin typeface="Sakkal Majalla" pitchFamily="2" charset="-78"/>
                <a:cs typeface="mohammad bold art 1" pitchFamily="2" charset="-78"/>
              </a:rPr>
              <a:t>محل العرض</a:t>
            </a:r>
            <a:endParaRPr lang="en-US" dirty="0">
              <a:solidFill>
                <a:schemeClr val="tx1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  <p:cxnSp>
        <p:nvCxnSpPr>
          <p:cNvPr id="17" name="Straight Arrow Connector 16"/>
          <p:cNvCxnSpPr/>
          <p:nvPr/>
        </p:nvCxnSpPr>
        <p:spPr>
          <a:xfrm flipH="1" flipV="1">
            <a:off x="5489634" y="4019455"/>
            <a:ext cx="1290252" cy="27159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8" name="Straight Arrow Connector 17"/>
          <p:cNvCxnSpPr/>
          <p:nvPr/>
        </p:nvCxnSpPr>
        <p:spPr>
          <a:xfrm flipH="1" flipV="1">
            <a:off x="4269405" y="4659430"/>
            <a:ext cx="2440459" cy="2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9" name="Straight Arrow Connector 18"/>
          <p:cNvCxnSpPr/>
          <p:nvPr/>
        </p:nvCxnSpPr>
        <p:spPr>
          <a:xfrm flipH="1">
            <a:off x="5504050" y="5074090"/>
            <a:ext cx="1213021" cy="257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sp>
        <p:nvSpPr>
          <p:cNvPr id="20" name="Oval 19"/>
          <p:cNvSpPr/>
          <p:nvPr/>
        </p:nvSpPr>
        <p:spPr>
          <a:xfrm>
            <a:off x="827584" y="4245672"/>
            <a:ext cx="1552627" cy="828418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latin typeface="Sakkal Majalla" pitchFamily="2" charset="-78"/>
                <a:cs typeface="mohammad bold art 1" pitchFamily="2" charset="-78"/>
              </a:rPr>
              <a:t>المساهمين</a:t>
            </a:r>
            <a:endParaRPr lang="en-US" dirty="0">
              <a:solidFill>
                <a:schemeClr val="tx1"/>
              </a:solidFill>
              <a:latin typeface="Sakkal Majalla" pitchFamily="2" charset="-78"/>
              <a:cs typeface="mohammad bold art 1" pitchFamily="2" charset="-78"/>
            </a:endParaRPr>
          </a:p>
        </p:txBody>
      </p:sp>
      <p:cxnSp>
        <p:nvCxnSpPr>
          <p:cNvPr id="21" name="Straight Arrow Connector 20"/>
          <p:cNvCxnSpPr/>
          <p:nvPr/>
        </p:nvCxnSpPr>
        <p:spPr>
          <a:xfrm flipH="1" flipV="1">
            <a:off x="2380211" y="4689389"/>
            <a:ext cx="679621" cy="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2343758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الإعلان</a:t>
            </a:r>
            <a:r>
              <a:rPr lang="ar-KW" sz="2800" b="1" dirty="0" smtClean="0">
                <a:solidFill>
                  <a:schemeClr val="accent2">
                    <a:lumMod val="50000"/>
                  </a:schemeClr>
                </a:solidFill>
                <a:cs typeface="mohammad bold art 1" pitchFamily="2" charset="-78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عن 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مستند 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العرض:</a:t>
            </a:r>
            <a:endParaRPr lang="en-US" sz="28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95325"/>
            <a:ext cx="8229600" cy="4525963"/>
          </a:xfrm>
        </p:spPr>
        <p:txBody>
          <a:bodyPr>
            <a:noAutofit/>
          </a:bodyPr>
          <a:lstStyle/>
          <a:p>
            <a:pPr algn="justLow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ar-KW" sz="7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كما يعلن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مقدم العرض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أو من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ينوب عنه موافقة الهيئة على نشر مستند عرض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وفق آلية الإعلان الخاصة بعرض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وهي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كالتالي:</a:t>
            </a:r>
          </a:p>
          <a:p>
            <a:pPr marL="0" indent="0" algn="justLow" rtl="1">
              <a:buNone/>
            </a:pPr>
            <a:r>
              <a:rPr lang="ar-KW" sz="28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الإعلان في كل من: </a:t>
            </a:r>
            <a:endParaRPr lang="en-US" sz="28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الموقع الإلكتروني لبورصة الأوراق المالية.</a:t>
            </a:r>
            <a:endParaRPr lang="en-US" sz="2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الموقع الإلكتروني للشركة مقدم العرض ومحل العرض.</a:t>
            </a:r>
            <a:endParaRPr lang="en-US" sz="2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r>
              <a:rPr lang="ar-KW" sz="28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صحيفتين يوميتين على </a:t>
            </a:r>
            <a:r>
              <a:rPr lang="ar-KW" sz="28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الأقل.</a:t>
            </a:r>
            <a:endParaRPr lang="en-US" sz="28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b="1" dirty="0">
              <a:solidFill>
                <a:schemeClr val="tx2"/>
              </a:solidFill>
              <a:latin typeface="Calibri" pitchFamily="34" charset="0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7337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المستندات المتاحة للاطلاع: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lvl="0" algn="just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endParaRPr lang="ar-KW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justLow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r>
              <a:rPr lang="ar-KW" sz="30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</a:t>
            </a:r>
            <a:r>
              <a:rPr lang="ar-KW" sz="3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أن تكون المستندات المحددة في المادة (267) من اللائحة التنفيذية للقانون </a:t>
            </a:r>
            <a:r>
              <a:rPr lang="ar-KW" sz="30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رقم 7 لسنة 2010 متاحة للاطلاع </a:t>
            </a:r>
            <a:r>
              <a:rPr lang="ar-KW" sz="3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تاريخ نشر مستند العرض وحتى نهاية فترة العرض مع تحديد </a:t>
            </a:r>
            <a:r>
              <a:rPr lang="ar-KW" sz="30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موقع </a:t>
            </a:r>
            <a:r>
              <a:rPr lang="ar-KW" sz="30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الاطلاع </a:t>
            </a:r>
            <a:r>
              <a:rPr lang="ar-KW" sz="30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على </a:t>
            </a:r>
            <a:r>
              <a:rPr lang="ar-KW" sz="30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المستندات.</a:t>
            </a:r>
            <a:endParaRPr lang="ar-KW" sz="30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en-US" b="1" dirty="0">
              <a:solidFill>
                <a:schemeClr val="tx2"/>
              </a:solidFill>
              <a:latin typeface="Calibri" pitchFamily="34" charset="0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18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21871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400" b="1" dirty="0" smtClean="0">
                <a:solidFill>
                  <a:srgbClr val="FF0000"/>
                </a:solidFill>
                <a:cs typeface="mohammad bold art 1" pitchFamily="2" charset="-78"/>
              </a:rPr>
              <a:t>5) توصية مجلس </a:t>
            </a:r>
            <a:r>
              <a:rPr lang="ar-KW" sz="2400" b="1" dirty="0">
                <a:solidFill>
                  <a:srgbClr val="FF0000"/>
                </a:solidFill>
                <a:cs typeface="mohammad bold art 1" pitchFamily="2" charset="-78"/>
              </a:rPr>
              <a:t>الإدارة </a:t>
            </a:r>
            <a:r>
              <a:rPr lang="ar-KW" sz="2400" b="1" dirty="0" smtClean="0">
                <a:solidFill>
                  <a:srgbClr val="FF0000"/>
                </a:solidFill>
                <a:cs typeface="mohammad bold art 1" pitchFamily="2" charset="-78"/>
              </a:rPr>
              <a:t>الشركة</a:t>
            </a:r>
            <a:r>
              <a:rPr lang="ar-KW" sz="2400" b="1" dirty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400" b="1" dirty="0" smtClean="0">
                <a:solidFill>
                  <a:srgbClr val="FF0000"/>
                </a:solidFill>
                <a:cs typeface="mohammad bold art 1" pitchFamily="2" charset="-78"/>
              </a:rPr>
              <a:t>محل</a:t>
            </a:r>
            <a:br>
              <a:rPr lang="ar-KW" sz="2400" b="1" dirty="0" smtClean="0">
                <a:solidFill>
                  <a:srgbClr val="FF0000"/>
                </a:solidFill>
                <a:cs typeface="mohammad bold art 1" pitchFamily="2" charset="-78"/>
              </a:rPr>
            </a:br>
            <a:r>
              <a:rPr lang="ar-KW" sz="2400" b="1" dirty="0" smtClean="0">
                <a:solidFill>
                  <a:srgbClr val="FF0000"/>
                </a:solidFill>
                <a:cs typeface="mohammad bold art 1" pitchFamily="2" charset="-78"/>
              </a:rPr>
              <a:t> العرض:</a:t>
            </a:r>
            <a:endParaRPr lang="en-US" sz="24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algn="justLow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</a:pP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يرفع مجلس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إدارة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محل العرض للهيئة رداً يبين رأيه وتوصيته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للمساهمين، وذلك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خلال سبعة أيام عمل من استلام مستند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العرض، على أن تكون التوصية مصحوبة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برأي مستشار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استثمار مستقل وغير ذي مصلحة ومرخص له من قبل الهيئة.</a:t>
            </a:r>
            <a:endParaRPr lang="en-US" sz="26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19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22" name="Oval 21"/>
          <p:cNvSpPr/>
          <p:nvPr/>
        </p:nvSpPr>
        <p:spPr>
          <a:xfrm>
            <a:off x="5870131" y="4154374"/>
            <a:ext cx="1664043" cy="13716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dirty="0"/>
          </a:p>
        </p:txBody>
      </p:sp>
      <p:sp>
        <p:nvSpPr>
          <p:cNvPr id="23" name="Oval 22"/>
          <p:cNvSpPr/>
          <p:nvPr/>
        </p:nvSpPr>
        <p:spPr>
          <a:xfrm>
            <a:off x="5940152" y="4192474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  <a:cs typeface="mohammad bold art 1" pitchFamily="2" charset="-78"/>
              </a:rPr>
              <a:t>مجلس إدارة محل العرض</a:t>
            </a:r>
            <a:endParaRPr lang="en-US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sp>
        <p:nvSpPr>
          <p:cNvPr id="24" name="Oval 23"/>
          <p:cNvSpPr/>
          <p:nvPr/>
        </p:nvSpPr>
        <p:spPr>
          <a:xfrm>
            <a:off x="3294776" y="3325441"/>
            <a:ext cx="1409700" cy="119320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 smtClean="0">
                <a:solidFill>
                  <a:schemeClr val="tx1"/>
                </a:solidFill>
                <a:cs typeface="mohammad bold art 1" pitchFamily="2" charset="-78"/>
              </a:rPr>
              <a:t>هيئة أسواق المال</a:t>
            </a:r>
            <a:endParaRPr lang="en-US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sp>
        <p:nvSpPr>
          <p:cNvPr id="25" name="Oval 24"/>
          <p:cNvSpPr/>
          <p:nvPr/>
        </p:nvSpPr>
        <p:spPr>
          <a:xfrm>
            <a:off x="3294776" y="4697041"/>
            <a:ext cx="1358214" cy="1243141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ar-KW" dirty="0">
                <a:solidFill>
                  <a:schemeClr val="tx1"/>
                </a:solidFill>
                <a:cs typeface="mohammad bold art 1" pitchFamily="2" charset="-78"/>
              </a:rPr>
              <a:t>مساهمي محل العرض</a:t>
            </a:r>
            <a:endParaRPr lang="en-US" dirty="0">
              <a:solidFill>
                <a:schemeClr val="tx1"/>
              </a:solidFill>
              <a:cs typeface="mohammad bold art 1" pitchFamily="2" charset="-78"/>
            </a:endParaRPr>
          </a:p>
        </p:txBody>
      </p:sp>
      <p:cxnSp>
        <p:nvCxnSpPr>
          <p:cNvPr id="26" name="Straight Arrow Connector 25"/>
          <p:cNvCxnSpPr/>
          <p:nvPr/>
        </p:nvCxnSpPr>
        <p:spPr>
          <a:xfrm flipH="1" flipV="1">
            <a:off x="4652990" y="4154374"/>
            <a:ext cx="1217142" cy="542667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27" name="Straight Arrow Connector 26"/>
          <p:cNvCxnSpPr>
            <a:stCxn id="22" idx="2"/>
            <a:endCxn id="25" idx="6"/>
          </p:cNvCxnSpPr>
          <p:nvPr/>
        </p:nvCxnSpPr>
        <p:spPr>
          <a:xfrm flipH="1">
            <a:off x="4652990" y="4840174"/>
            <a:ext cx="1217141" cy="47843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4161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228998"/>
          </a:xfrm>
        </p:spPr>
        <p:txBody>
          <a:bodyPr>
            <a:noAutofit/>
          </a:bodyPr>
          <a:lstStyle/>
          <a:p>
            <a:pPr algn="r" rtl="1"/>
            <a:r>
              <a:rPr lang="ar-KW" sz="3300" b="1" dirty="0" smtClean="0">
                <a:solidFill>
                  <a:srgbClr val="FF0000"/>
                </a:solidFill>
                <a:latin typeface="Calibri" pitchFamily="34" charset="0"/>
              </a:rPr>
              <a:t/>
            </a:r>
            <a:br>
              <a:rPr lang="ar-KW" sz="3300" b="1" dirty="0" smtClean="0">
                <a:solidFill>
                  <a:srgbClr val="FF0000"/>
                </a:solidFill>
                <a:latin typeface="Calibri" pitchFamily="34" charset="0"/>
              </a:rPr>
            </a:br>
            <a: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قائمة </a:t>
            </a:r>
            <a:r>
              <a:rPr lang="ar-KW" sz="30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البنود التي سيتم </a:t>
            </a:r>
            <a: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عرضها</a:t>
            </a:r>
            <a:b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</a:br>
            <a: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30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بورشة العمل</a:t>
            </a:r>
            <a: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: </a:t>
            </a:r>
            <a:r>
              <a:rPr lang="ar-KW" sz="30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/>
            </a:r>
            <a:br>
              <a:rPr lang="ar-KW" sz="30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</a:br>
            <a:endParaRPr lang="en-US" sz="3000" dirty="0">
              <a:solidFill>
                <a:schemeClr val="tx2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53778"/>
            <a:ext cx="8229600" cy="5231606"/>
          </a:xfrm>
        </p:spPr>
        <p:txBody>
          <a:bodyPr>
            <a:noAutofit/>
          </a:bodyPr>
          <a:lstStyle/>
          <a:p>
            <a:pPr marL="514350" indent="-514350" algn="just" rtl="1">
              <a:buFont typeface="+mj-lt"/>
              <a:buAutoNum type="arabicPeriod"/>
            </a:pPr>
            <a:endParaRPr lang="ar-KW" sz="600" b="1" dirty="0" smtClean="0">
              <a:solidFill>
                <a:schemeClr val="accent1">
                  <a:lumMod val="75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justLow" rtl="1">
              <a:buFont typeface="+mj-lt"/>
              <a:buAutoNum type="arabicParenR"/>
            </a:pPr>
            <a:r>
              <a:rPr lang="ar-KW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أحكام 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 الإلزامي.</a:t>
            </a:r>
          </a:p>
          <a:p>
            <a:pPr marL="514350" indent="-514350" algn="justLow" rtl="1">
              <a:buFont typeface="+mj-lt"/>
              <a:buAutoNum type="arabicParenR"/>
            </a:pPr>
            <a:endParaRPr lang="en-US" sz="14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514350" indent="-514350" algn="justLow" rtl="1">
              <a:buFont typeface="+mj-lt"/>
              <a:buAutoNum type="arabicParenR"/>
            </a:pP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الإجراءات الواجب اتباعها لتنفيذ عملية الاستحواذ الإلزامي.</a:t>
            </a:r>
          </a:p>
          <a:p>
            <a:pPr marL="0" indent="0" algn="just" rtl="1">
              <a:buNone/>
            </a:pPr>
            <a:endParaRPr lang="ar-KW" sz="1400" b="1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514350" indent="-514350" algn="just" rtl="1">
              <a:buFont typeface="+mj-lt"/>
              <a:buAutoNum type="arabicParenR" startAt="3"/>
            </a:pPr>
            <a:r>
              <a:rPr lang="ar-KW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جدول رسوم</a:t>
            </a:r>
            <a:r>
              <a:rPr lang="ar-KW" b="1" dirty="0" smtClean="0">
                <a:solidFill>
                  <a:schemeClr val="tx2"/>
                </a:solidFill>
                <a:latin typeface="Calibri" pitchFamily="34" charset="0"/>
              </a:rPr>
              <a:t> </a:t>
            </a:r>
            <a:r>
              <a:rPr lang="ar-KW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عمليات </a:t>
            </a:r>
            <a:r>
              <a:rPr lang="ar-KW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340768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2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4764131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923928" y="404664"/>
            <a:ext cx="4762871" cy="926976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6)  تجميع الأسهم: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algn="just" rtl="1"/>
            <a:endParaRPr lang="ar-KW" sz="7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/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يُفتح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باب التسجيل في محفظة مدير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عملية الاستحواذ في </a:t>
            </a:r>
            <a:r>
              <a:rPr lang="ar-KW" sz="22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اليوم الثامن من تاريخ نشر مستند العرض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على أن يتم تجميع أسهم الراغبين بالمشاركة في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عملية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0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وفقاً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لآلية الإعلان المتبعة من قبل الهيئة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0" indent="0" algn="just" rtl="1">
              <a:buNone/>
            </a:pPr>
            <a:endParaRPr lang="ar-KW" sz="11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" rtl="1"/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لا تقل فترة التجميع عن </a:t>
            </a:r>
            <a:r>
              <a:rPr lang="ar-KW" sz="2200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30 يوماً </a:t>
            </a:r>
            <a:r>
              <a:rPr lang="ar-KW" sz="22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تقويمياًّ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من تاريخ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الإعلان</a:t>
            </a:r>
            <a:r>
              <a:rPr lang="ar-KW" sz="2400" b="1" dirty="0" smtClean="0">
                <a:solidFill>
                  <a:schemeClr val="accent2">
                    <a:lumMod val="50000"/>
                  </a:schemeClr>
                </a:solidFill>
                <a:cs typeface="mohammad bold art 1" pitchFamily="2" charset="-78"/>
              </a:rPr>
              <a:t> </a:t>
            </a: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عن بدء فترة التجميع. </a:t>
            </a:r>
          </a:p>
          <a:p>
            <a:pPr algn="just" rtl="1"/>
            <a:endParaRPr lang="ar-KW" sz="5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" rtl="1">
              <a:buNone/>
            </a:pPr>
            <a:endParaRPr lang="ar-KW" sz="12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 fontAlgn="base">
              <a:spcBef>
                <a:spcPct val="0"/>
              </a:spcBef>
              <a:spcAft>
                <a:spcPct val="0"/>
              </a:spcAft>
              <a:tabLst>
                <a:tab pos="-95250" algn="r"/>
                <a:tab pos="355600" algn="r"/>
              </a:tabLst>
            </a:pPr>
            <a:r>
              <a:rPr lang="ar-KW" sz="22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لا 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يتطلب تصويت الجمعية العامة للشركة محل العرض وذلك بموجب المادة (273):</a:t>
            </a:r>
            <a:endParaRPr lang="en-US" sz="22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 eaLnBrk="0" fontAlgn="base" hangingPunct="0">
              <a:spcBef>
                <a:spcPct val="0"/>
              </a:spcBef>
              <a:spcAft>
                <a:spcPct val="0"/>
              </a:spcAft>
              <a:buNone/>
              <a:tabLst>
                <a:tab pos="-95250" algn="r"/>
                <a:tab pos="355600" algn="r"/>
              </a:tabLst>
            </a:pP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"يقوم مقدم العرض، في حال العرض الإلزامي، </a:t>
            </a:r>
            <a:r>
              <a:rPr lang="ar-KW" sz="22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بتقديم عرضه لمساهمي الشركة محل العرض مباشرة</a:t>
            </a:r>
            <a:r>
              <a:rPr lang="ar-KW" sz="22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دون الحاجة لانعقاد الجمعية العامة لمساهمي الشركة محل العرض، ويتاح لكل مساهم الخيار ببيع أسهمه لمقدم العرض أو الاحتفاظ بها، وذلك خلال فترة العرض التي تقررها الهيئة".</a:t>
            </a: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412776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20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957578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الإفصاح 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عن النسبة المحققة: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marL="0" indent="0" algn="justLow" rtl="1">
              <a:buNone/>
            </a:pPr>
            <a:endParaRPr lang="ar-KW" sz="2800" dirty="0" smtClean="0">
              <a:solidFill>
                <a:schemeClr val="accent2">
                  <a:lumMod val="50000"/>
                </a:schemeClr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يفصح مقدم العرض في الموقع الإلكتروني لبورصة الأوراق المالية عن النسبة المحققة لعملية الاستحواذ وبما لا يتجاوز اليوم التالي للموعد المحدد لانتهاء فترة التجميع.</a:t>
            </a: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21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3010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الاستفسار عن حالة الأسهم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:</a:t>
            </a:r>
            <a:endParaRPr lang="en-US" sz="28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12776"/>
            <a:ext cx="8229600" cy="4525963"/>
          </a:xfrm>
        </p:spPr>
        <p:txBody>
          <a:bodyPr>
            <a:noAutofit/>
          </a:bodyPr>
          <a:lstStyle/>
          <a:p>
            <a:pPr marL="342900" lvl="1" indent="-342900" algn="just" rtl="1">
              <a:buFont typeface="Arial" pitchFamily="34" charset="0"/>
              <a:buChar char="•"/>
            </a:pP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يقوم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مدير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عملية الاستحواذ بمراسلة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 الكويتية للمقاصة وذلك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للاستفسار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عن حالة أسهم الشركة محل العرض حتى يتم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استثناء 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الأسهم التالية من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المشاركة في عملية الاستحواذ: </a:t>
            </a:r>
            <a:endParaRPr lang="ar-KW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1" algn="just" rtl="1"/>
            <a:endParaRPr lang="ar-KW" sz="500" dirty="0">
              <a:latin typeface="Sakkal Majalla" pitchFamily="2" charset="-78"/>
              <a:cs typeface="Sakkal Majalla" pitchFamily="2" charset="-78"/>
            </a:endParaRPr>
          </a:p>
          <a:p>
            <a:pPr lvl="1" algn="just" rtl="1"/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الأسهم المحيدة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lvl="1" algn="just" rtl="1"/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الأسهم المرهونة</a:t>
            </a:r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lvl="1" algn="just" rtl="1"/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أسهم أعضاء مجلس الإدارة.</a:t>
            </a:r>
          </a:p>
          <a:p>
            <a:pPr lvl="1" algn="just" rtl="1"/>
            <a:r>
              <a:rPr lang="ar-KW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أي </a:t>
            </a:r>
            <a:r>
              <a:rPr lang="ar-KW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حالات أخرى.</a:t>
            </a:r>
            <a:endParaRPr lang="ar-KW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None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22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236961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69776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7) موافقة الهيئة على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تنفيذ عملية الاستحواذ: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95325"/>
            <a:ext cx="8229600" cy="4525963"/>
          </a:xfrm>
        </p:spPr>
        <p:txBody>
          <a:bodyPr>
            <a:noAutofit/>
          </a:bodyPr>
          <a:lstStyle/>
          <a:p>
            <a:pPr lvl="0" algn="justLow" rtl="1"/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ترسل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 الكويتية للمقاصة السجل النهائي للمساهمين بعملية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وعدد الأسهم والنسبة المحققة لمقدم العرض أو من ينوب عنه بعد إيداع شيك بقيمة العملية لدى الشركة الكويتية للمقاصة.</a:t>
            </a:r>
            <a:endParaRPr lang="en-US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يسلم مقدم العرض للهيئة النسبة المحققة وسجل المساهمين المعتمد من قبل الشركة الكويتية للمقاصة وأي متطلبات أخرى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Low" rtl="1"/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يدفع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مقدم العرض الرسوم المحتسبة للهيئة من النسبة المحققة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وذلك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حسب ما جاء في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القرار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رقم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(3)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لسنة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2015.</a:t>
            </a:r>
            <a:endParaRPr lang="ar-KW" sz="2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sz="1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412776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222970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88640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8)  تنفيذ عملية الاستحواذ</a:t>
            </a:r>
            <a:endParaRPr lang="en-US" sz="30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196752"/>
            <a:ext cx="8229600" cy="4525963"/>
          </a:xfrm>
        </p:spPr>
        <p:txBody>
          <a:bodyPr>
            <a:noAutofit/>
          </a:bodyPr>
          <a:lstStyle/>
          <a:p>
            <a:pPr lvl="0" algn="justLow" rtl="1"/>
            <a:endParaRPr lang="ar-KW" sz="12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بعد إصدار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الهيئة قرارها </a:t>
            </a:r>
            <a:r>
              <a:rPr lang="ar-KW" sz="26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بالموافقة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 على تنفيذ عملية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الاستحواذ،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يتم نقل ملكية الأسهم </a:t>
            </a:r>
            <a:r>
              <a:rPr lang="ar-KW" sz="2600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خارج نظام التداول من خلال محضر بيع أسهم لدى بورصة الأوراق المالية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26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sz="10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تقوم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الشركة الكويتية للمقاصة بتسوية العملية مع مدير عملية الاستحواذ من خلال تحويل الأسهم مقابل دفع قيمتها ونقل الملكية وذلك وفقاً لآلية تسوية الصفقات المتبعة لدى بورصة الأوراق المالية.</a:t>
            </a:r>
          </a:p>
          <a:p>
            <a:pPr lvl="0" algn="justLow" rtl="1"/>
            <a:endParaRPr lang="ar-KW" sz="80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lvl="0" algn="justLow" rtl="1"/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يتم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الإعلان عن تنفيذ عملية الاستحواذ في الموقع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الالكتروني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الخاص ببورصة الأوراق المالية وشريط التداول بالإضافة </a:t>
            </a:r>
            <a:r>
              <a:rPr lang="ar-KW" sz="26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إلى </a:t>
            </a:r>
            <a:r>
              <a:rPr lang="ar-KW" sz="26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النشر في الجريدة الرسمية (الكويت اليوم).</a:t>
            </a:r>
            <a:endParaRPr lang="en-US" sz="26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endParaRPr lang="ar-KW" sz="1800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algn="r" rtl="1" fontAlgn="base">
              <a:lnSpc>
                <a:spcPct val="115000"/>
              </a:lnSpc>
              <a:spcBef>
                <a:spcPts val="0"/>
              </a:spcBef>
              <a:spcAft>
                <a:spcPts val="1000"/>
              </a:spcAft>
              <a:buFont typeface="+mj-lt"/>
              <a:buAutoNum type="arabicPeriod" startAt="3"/>
            </a:pPr>
            <a:endParaRPr lang="ar-KW" sz="3800" dirty="0">
              <a:solidFill>
                <a:srgbClr val="1F497D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24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028219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23317"/>
            <a:ext cx="8229600" cy="4669979"/>
          </a:xfrm>
        </p:spPr>
        <p:txBody>
          <a:bodyPr>
            <a:noAutofit/>
          </a:bodyPr>
          <a:lstStyle/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ar-KW" sz="24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5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ثالثاً: </a:t>
            </a:r>
          </a:p>
          <a:p>
            <a:pPr marL="0" lv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45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جدول رسوم عمليات الاستحواذ</a:t>
            </a:r>
            <a:endParaRPr lang="ar-KW" sz="45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25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704971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lvl="0" algn="r" rtl="1"/>
            <a:r>
              <a:rPr lang="ar-KW" sz="30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دفع رسوم </a:t>
            </a:r>
            <a:r>
              <a:rPr lang="ar-KW" sz="3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دراسة مستند العرض</a:t>
            </a:r>
            <a:r>
              <a:rPr lang="ar-KW" sz="2800" b="1" dirty="0" smtClean="0">
                <a:solidFill>
                  <a:srgbClr val="FF0000"/>
                </a:solidFill>
                <a:latin typeface="Calibri" pitchFamily="34" charset="0"/>
              </a:rPr>
              <a:t>:</a:t>
            </a:r>
            <a:endParaRPr lang="en-US" sz="2800" b="1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809842"/>
          </a:xfrm>
        </p:spPr>
        <p:txBody>
          <a:bodyPr>
            <a:noAutofit/>
          </a:bodyPr>
          <a:lstStyle/>
          <a:p>
            <a:pPr marL="0" indent="0" algn="justLow" rtl="1">
              <a:buNone/>
            </a:pPr>
            <a:endParaRPr lang="ar-KW" sz="1050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</a:pP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يقوم مقدم عرض الاستحواذ بسداد </a:t>
            </a:r>
            <a:r>
              <a:rPr lang="ar-KW" sz="2800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رسوم عملية </a:t>
            </a:r>
            <a:r>
              <a:rPr lang="ar-KW" sz="28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الواردة في القرار رقم 3 لسنة 2015 بشأن «تعديل قرار مجلس مفوضي هيئة أسواق المال رقم (19) لسنة 2013 بشأن إصدار جدول الرسوم» وذلك على النحو الآتي: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26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390830374"/>
              </p:ext>
            </p:extLst>
          </p:nvPr>
        </p:nvGraphicFramePr>
        <p:xfrm>
          <a:off x="533400" y="3573016"/>
          <a:ext cx="8147493" cy="2324358"/>
        </p:xfrm>
        <a:graphic>
          <a:graphicData uri="http://schemas.openxmlformats.org/drawingml/2006/table">
            <a:tbl>
              <a:tblPr rtl="1" firstRow="1" firstCol="1" bandRow="1">
                <a:tableStyleId>{5C22544A-7EE6-4342-B048-85BDC9FD1C3A}</a:tableStyleId>
              </a:tblPr>
              <a:tblGrid>
                <a:gridCol w="921315"/>
                <a:gridCol w="2517524"/>
                <a:gridCol w="2354327"/>
                <a:gridCol w="2354327"/>
              </a:tblGrid>
              <a:tr h="446911"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ohammad bold art 1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الرسم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مقدار الرسم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 smtClean="0">
                          <a:effectLst/>
                          <a:cs typeface="mohammad bold art 1" pitchFamily="2" charset="-78"/>
                        </a:rPr>
                        <a:t>الاستحقاق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55783"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 </a:t>
                      </a:r>
                      <a:endParaRPr lang="en-US" sz="1600" dirty="0">
                        <a:effectLst/>
                        <a:cs typeface="mohammad bold art 1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 </a:t>
                      </a:r>
                      <a:endParaRPr lang="en-US" sz="1600" dirty="0">
                        <a:effectLst/>
                        <a:cs typeface="mohammad bold art 1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1</a:t>
                      </a:r>
                      <a:endParaRPr lang="en-US" sz="1600" dirty="0">
                        <a:effectLst/>
                        <a:cs typeface="mohammad bold art 1" pitchFamily="2" charset="-78"/>
                      </a:endParaRPr>
                    </a:p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dirty="0">
                          <a:effectLst/>
                          <a:cs typeface="mohammad bold art 1" pitchFamily="2" charset="-78"/>
                        </a:rPr>
                        <a:t> </a:t>
                      </a:r>
                      <a:endParaRPr lang="en-US" sz="1600" dirty="0">
                        <a:effectLst/>
                        <a:latin typeface="Calibri"/>
                        <a:ea typeface="Calibri"/>
                        <a:cs typeface="mohammad bold art 1" pitchFamily="2" charset="-78"/>
                      </a:endParaRPr>
                    </a:p>
                  </a:txBody>
                  <a:tcPr marL="68580" marR="68580" marT="0" marB="0"/>
                </a:tc>
                <a:tc rowSpan="2">
                  <a:txBody>
                    <a:bodyPr/>
                    <a:lstStyle/>
                    <a:p>
                      <a:pPr marL="0" marR="0" algn="ctr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  <a:p>
                      <a:pPr marL="0" marR="0" algn="justLow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endParaRPr lang="ar-KW" sz="1600" kern="1200" dirty="0" smtClean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  <a:p>
                      <a:pPr marL="0" marR="0" algn="justLow" rtl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kern="120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رسم التقديم لعمليات</a:t>
                      </a:r>
                      <a:r>
                        <a:rPr lang="ar-KW" sz="1600" kern="1200" baseline="0" dirty="0" smtClean="0">
                          <a:solidFill>
                            <a:srgbClr val="FF0000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الاستحواذ </a:t>
                      </a:r>
                      <a:endParaRPr lang="en-US" sz="1600" kern="1200" dirty="0">
                        <a:solidFill>
                          <a:srgbClr val="FF0000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pPr marL="0" marR="0" algn="justLow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en-US" sz="1600" kern="1200" baseline="0" dirty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10,000 </a:t>
                      </a:r>
                      <a:r>
                        <a:rPr lang="ar-KW" sz="1600" kern="1200" baseline="0" dirty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دينار</a:t>
                      </a:r>
                      <a:endParaRPr lang="en-US" sz="1600" kern="1200" baseline="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Low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kern="1200" baseline="0" dirty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تدفع عند تسليم 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مستند عرض الاستحواذ إلى </a:t>
                      </a:r>
                      <a:r>
                        <a:rPr lang="ar-KW" sz="1600" kern="1200" baseline="0" dirty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الهيئة </a:t>
                      </a:r>
                      <a:endParaRPr lang="en-US" sz="1600" kern="1200" baseline="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</a:tr>
              <a:tr h="741522"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algn="justLow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واحد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من الألف من إجمالي قيمة العملية وبما لا يزيد عن 250,000 دينار</a:t>
                      </a: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  <a:tc>
                  <a:txBody>
                    <a:bodyPr/>
                    <a:lstStyle/>
                    <a:p>
                      <a:pPr marL="0" marR="0" algn="justLow" defTabSz="914400" rtl="1" eaLnBrk="1" latinLnBrk="0" hangingPunct="1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tabLst>
                          <a:tab pos="3409950" algn="l"/>
                        </a:tabLst>
                      </a:pPr>
                      <a:r>
                        <a:rPr lang="ar-KW" sz="1600" kern="120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وذلك بعد تجميع الأسهم من قبل مدير عملية الاستحواذ</a:t>
                      </a:r>
                      <a:r>
                        <a:rPr lang="ar-KW" sz="1600" kern="1200" baseline="0" dirty="0" smtClean="0">
                          <a:solidFill>
                            <a:schemeClr val="tx2"/>
                          </a:solidFill>
                          <a:latin typeface="Calibri" pitchFamily="34" charset="0"/>
                          <a:ea typeface="+mn-ea"/>
                          <a:cs typeface="mohammad bold art 1" pitchFamily="2" charset="-78"/>
                        </a:rPr>
                        <a:t> وعند التقدم بطلب الموافقة على التنفيذ</a:t>
                      </a:r>
                      <a:endParaRPr lang="en-US" sz="1600" kern="1200" dirty="0">
                        <a:solidFill>
                          <a:schemeClr val="tx2"/>
                        </a:solidFill>
                        <a:latin typeface="Calibri" pitchFamily="34" charset="0"/>
                        <a:ea typeface="+mn-ea"/>
                        <a:cs typeface="mohammad bold art 1" pitchFamily="2" charset="-78"/>
                      </a:endParaRPr>
                    </a:p>
                  </a:txBody>
                  <a:tcPr marL="68580" marR="68580" marT="0" marB="0" anchor="ctr"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761488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76064" y="2463031"/>
            <a:ext cx="7772400" cy="1470025"/>
          </a:xfrm>
        </p:spPr>
        <p:txBody>
          <a:bodyPr>
            <a:normAutofit/>
          </a:bodyPr>
          <a:lstStyle/>
          <a:p>
            <a:pPr rtl="1"/>
            <a:r>
              <a:rPr lang="ar-KW" sz="6400" b="1" dirty="0" smtClean="0">
                <a:solidFill>
                  <a:srgbClr val="8C8A26"/>
                </a:solidFill>
                <a:cs typeface="mohammad bold art 1" pitchFamily="2" charset="-78"/>
              </a:rPr>
              <a:t>شــكــراً</a:t>
            </a:r>
            <a:endParaRPr lang="en-GB" sz="6400" dirty="0">
              <a:cs typeface="mohammad bold art 1" pitchFamily="2" charset="-78"/>
            </a:endParaRPr>
          </a:p>
        </p:txBody>
      </p:sp>
      <p:pic>
        <p:nvPicPr>
          <p:cNvPr id="6" name="Picture 5" descr="Picture 3.png"/>
          <p:cNvPicPr>
            <a:picLocks noChangeAspect="1"/>
          </p:cNvPicPr>
          <p:nvPr/>
        </p:nvPicPr>
        <p:blipFill rotWithShape="1">
          <a:blip r:embed="rId3" cstate="print"/>
          <a:srcRect r="75690"/>
          <a:stretch/>
        </p:blipFill>
        <p:spPr>
          <a:xfrm>
            <a:off x="1" y="0"/>
            <a:ext cx="2222937" cy="6669360"/>
          </a:xfrm>
          <a:prstGeom prst="rect">
            <a:avLst/>
          </a:prstGeom>
          <a:ln w="28575">
            <a:noFill/>
          </a:ln>
        </p:spPr>
      </p:pic>
    </p:spTree>
    <p:extLst>
      <p:ext uri="{BB962C8B-B14F-4D97-AF65-F5344CB8AC3E}">
        <p14:creationId xmlns:p14="http://schemas.microsoft.com/office/powerpoint/2010/main" val="8473866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23317"/>
            <a:ext cx="8229600" cy="4669979"/>
          </a:xfrm>
        </p:spPr>
        <p:txBody>
          <a:bodyPr>
            <a:noAutofit/>
          </a:bodyPr>
          <a:lstStyle/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ar-KW" sz="24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0" lv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5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أولاً: </a:t>
            </a:r>
          </a:p>
          <a:p>
            <a:pPr marL="0" lv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5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أحكام الاستحواذ </a:t>
            </a:r>
            <a:r>
              <a:rPr lang="ar-KW" sz="54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</a:t>
            </a:r>
            <a:endParaRPr lang="ar-KW" sz="5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3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1327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تعريف الاستحواذ</a:t>
            </a:r>
            <a:r>
              <a:rPr lang="ar-KW" sz="3000" b="1" dirty="0">
                <a:solidFill>
                  <a:srgbClr val="FF0000"/>
                </a:solidFill>
                <a:cs typeface="mohammad bold art 1" pitchFamily="2" charset="-78"/>
              </a:rPr>
              <a:t> </a:t>
            </a:r>
            <a:r>
              <a:rPr lang="ar-KW" sz="3000" b="1" dirty="0" smtClean="0">
                <a:solidFill>
                  <a:srgbClr val="FF0000"/>
                </a:solidFill>
                <a:cs typeface="mohammad bold art 1" pitchFamily="2" charset="-78"/>
              </a:rPr>
              <a:t>الإلزامي:</a:t>
            </a:r>
            <a:endParaRPr lang="en-US" sz="30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885402"/>
          </a:xfrm>
        </p:spPr>
        <p:txBody>
          <a:bodyPr>
            <a:noAutofit/>
          </a:bodyPr>
          <a:lstStyle/>
          <a:p>
            <a:pPr marL="0" lvl="0" indent="0" algn="r" rtl="1">
              <a:buNone/>
            </a:pPr>
            <a:endParaRPr lang="ar-KW" sz="500" b="1" dirty="0">
              <a:solidFill>
                <a:srgbClr val="FF0000"/>
              </a:solidFill>
              <a:latin typeface="Calibri" pitchFamily="34" charset="0"/>
            </a:endParaRPr>
          </a:p>
          <a:p>
            <a:pPr marL="0" lvl="0" indent="0" algn="justLow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1600" dirty="0" smtClean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lvl="0" indent="0" algn="justLow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SA" sz="3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العرض </a:t>
            </a:r>
            <a:r>
              <a:rPr lang="ar-SA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أو المحاولة أو الطلب لتملك</a:t>
            </a:r>
            <a:r>
              <a:rPr lang="ar-KW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SA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جميع الأسهم المتبقية في الشركة محل العرض، والتي يتم طلب شرا</a:t>
            </a:r>
            <a:r>
              <a:rPr lang="ar-KW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ؤ</a:t>
            </a:r>
            <a:r>
              <a:rPr lang="ar-SA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ها من جميع حملة الأسهم الآخرين في تلك الشركة، نتيجة حيازة مقدم العرض والأطراف التابعة له و المتحالفة معه لنسبة أغلبية في الشركة تمكنه من السيطرة على مجلس الإدارة </a:t>
            </a:r>
            <a:r>
              <a:rPr lang="ar-KW" sz="3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3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420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4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38403152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r>
              <a:rPr lang="ar-KW" b="1" dirty="0" smtClean="0">
                <a:solidFill>
                  <a:srgbClr val="FF0000"/>
                </a:solidFill>
                <a:cs typeface="mohammad bold art 1" pitchFamily="2" charset="-78"/>
              </a:rPr>
              <a:t>التعريفات:</a:t>
            </a:r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885402"/>
          </a:xfrm>
        </p:spPr>
        <p:txBody>
          <a:bodyPr>
            <a:noAutofit/>
          </a:bodyPr>
          <a:lstStyle/>
          <a:p>
            <a:pPr algn="justLow" rtl="1"/>
            <a:r>
              <a:rPr lang="ar-KW" sz="25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مقدم العرض: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أي شخص يقدم عرض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استحواذ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،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سواء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كان شخصاً طبيعياً أو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اعتبارياً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Low" rtl="1"/>
            <a:r>
              <a:rPr lang="ar-KW" sz="25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محل العرض: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أي شركة مدرجة في بورصة الأوراق المالية، تم تقديم عرض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استحواذ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عليها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algn="justLow" rtl="1"/>
            <a:r>
              <a:rPr lang="ar-KW" sz="25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5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مدير عملية الاستحواذ: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شخص مرخص له من قبل الهيئة لممارسة نشاط إدارة المحافظ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الاستثمارية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بغرض تجميع أسهم الراغبين بالمشاركة في عملية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  <a:endParaRPr lang="en-US" sz="25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algn="justLow" rtl="1"/>
            <a:r>
              <a:rPr lang="ar-KW" sz="25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فترة </a:t>
            </a:r>
            <a:r>
              <a:rPr lang="ar-KW" sz="2500" b="1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العرض: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الفترة من الإفصاح عن عرض الاستحواذ إلى حين الإعلان عن تنفيذ صفقة الاستحواذ في الجريدة الرسمية.</a:t>
            </a:r>
          </a:p>
          <a:p>
            <a:pPr algn="justLow" rtl="1"/>
            <a:r>
              <a:rPr lang="ar-KW" sz="25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فترة التجميع:</a:t>
            </a:r>
            <a:r>
              <a:rPr lang="ar-KW" sz="2500" dirty="0">
                <a:solidFill>
                  <a:srgbClr val="FF0000"/>
                </a:solidFill>
              </a:rPr>
              <a:t>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فترة فتح باب التسجيل في محفظة مدير عملية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للمشاركة في عملية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، إلى حين إغلاق باب التسجيل في محفظة مدير عملية </a:t>
            </a:r>
            <a:r>
              <a:rPr lang="ar-KW" sz="25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</a:t>
            </a:r>
            <a:r>
              <a:rPr lang="ar-KW" sz="25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.</a:t>
            </a: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50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17037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5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12760232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68760"/>
            <a:ext cx="8229600" cy="4885402"/>
          </a:xfrm>
        </p:spPr>
        <p:txBody>
          <a:bodyPr>
            <a:noAutofit/>
          </a:bodyPr>
          <a:lstStyle/>
          <a:p>
            <a:pPr marL="0" indent="0" algn="just" rtl="1">
              <a:buNone/>
            </a:pPr>
            <a:r>
              <a:rPr lang="ar-KW" sz="3000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نصت </a:t>
            </a:r>
            <a:r>
              <a:rPr lang="ar-KW" sz="3000" dirty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المادة (271) من اللائحة التنفيذية للقانون رقم 7 لسنة 2010 على الآتي: </a:t>
            </a:r>
          </a:p>
          <a:p>
            <a:pPr algn="just" rtl="1"/>
            <a:endParaRPr lang="ar-KW" sz="1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يلتزم أي </a:t>
            </a:r>
            <a:r>
              <a:rPr lang="ar-KW" sz="27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شخص أو مجموعة 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من </a:t>
            </a:r>
            <a:r>
              <a:rPr lang="ar-KW" sz="27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الأطراف التابعة له أو المتحالفة معه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، خلال ثلاثين </a:t>
            </a:r>
            <a:r>
              <a:rPr lang="ar-KW" sz="27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يوماً 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من حصوله بصورة مباشرة أو غير مباشرة على ملكية </a:t>
            </a:r>
            <a:r>
              <a:rPr lang="ar-KW" sz="27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تزيد على 30%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 من الأسهم المتمتعة بحق التصويت لشركة مدرجة في البورصة، أن يبادر بتقديم عرض </a:t>
            </a:r>
            <a:r>
              <a:rPr lang="ar-KW" sz="27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استحواذ 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على جميع الأسهم المتبقية من الفئة ذاتها، وذلك </a:t>
            </a:r>
            <a:r>
              <a:rPr lang="ar-KW" sz="27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طبقاً 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للضوابط التي تحددها هذه اللائحة والتعليمات التي تصدرها الهيئة، </a:t>
            </a:r>
            <a:r>
              <a:rPr lang="ar-KW" sz="27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ويستثنى من هذا الحكم </a:t>
            </a:r>
            <a:r>
              <a:rPr lang="ar-KW" sz="2700" u="sng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700" u="sng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الذي تقرر الهيئة إعفاءه مراعاة للمصلحة العامة ومصالح باقي المساهمين</a:t>
            </a:r>
            <a:r>
              <a:rPr lang="ar-KW" sz="27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، ويصدر قرار الإعفاء مكتوباً ومسبباً. </a:t>
            </a:r>
            <a:endParaRPr lang="en-US" sz="2700" dirty="0">
              <a:latin typeface="Sakkal Majalla" pitchFamily="2" charset="-78"/>
              <a:cs typeface="Sakkal Majalla" pitchFamily="2" charset="-78"/>
            </a:endParaRPr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2500" dirty="0" smtClean="0">
              <a:solidFill>
                <a:schemeClr val="tx2"/>
              </a:solidFill>
              <a:latin typeface="Calibri" pitchFamily="34" charset="0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6</a:t>
            </a:fld>
            <a:endParaRPr lang="en-GB" dirty="0"/>
          </a:p>
        </p:txBody>
      </p:sp>
    </p:spTree>
    <p:extLst>
      <p:ext uri="{BB962C8B-B14F-4D97-AF65-F5344CB8AC3E}">
        <p14:creationId xmlns:p14="http://schemas.microsoft.com/office/powerpoint/2010/main" val="4237899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274638"/>
            <a:ext cx="5876925" cy="1143000"/>
          </a:xfrm>
        </p:spPr>
        <p:txBody>
          <a:bodyPr>
            <a:normAutofit/>
          </a:bodyPr>
          <a:lstStyle/>
          <a:p>
            <a:pPr algn="r" rtl="1"/>
            <a:endParaRPr lang="en-US" dirty="0">
              <a:solidFill>
                <a:schemeClr val="tx2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423317"/>
            <a:ext cx="8229600" cy="4669979"/>
          </a:xfrm>
        </p:spPr>
        <p:txBody>
          <a:bodyPr>
            <a:noAutofit/>
          </a:bodyPr>
          <a:lstStyle/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algn="just" rtl="1"/>
            <a:endParaRPr lang="ar-KW" sz="100" dirty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ar-KW" sz="2400" dirty="0" smtClean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just" rtl="1">
              <a:buNone/>
            </a:pPr>
            <a:endParaRPr lang="en-US" sz="2400" dirty="0">
              <a:solidFill>
                <a:schemeClr val="tx2"/>
              </a:solidFill>
              <a:latin typeface="Calibri" pitchFamily="34" charset="0"/>
            </a:endParaRPr>
          </a:p>
          <a:p>
            <a:pPr mar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5000" b="1" dirty="0" smtClean="0">
                <a:solidFill>
                  <a:srgbClr val="FF0000"/>
                </a:solidFill>
                <a:latin typeface="Calibri" pitchFamily="34" charset="0"/>
                <a:cs typeface="mohammad bold art 1" pitchFamily="2" charset="-78"/>
              </a:rPr>
              <a:t>ثانياً: </a:t>
            </a:r>
            <a:endParaRPr lang="ar-KW" sz="5000" b="1" dirty="0">
              <a:solidFill>
                <a:srgbClr val="FF0000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ctr" rtl="1" fontAlgn="base">
              <a:spcBef>
                <a:spcPct val="0"/>
              </a:spcBef>
              <a:spcAft>
                <a:spcPts val="600"/>
              </a:spcAft>
              <a:buNone/>
            </a:pPr>
            <a:r>
              <a:rPr lang="ar-KW" sz="5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الإجراءات</a:t>
            </a:r>
            <a:r>
              <a:rPr lang="ar-KW" sz="54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5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الواجب </a:t>
            </a:r>
            <a:r>
              <a:rPr lang="ar-KW" sz="50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اتباعها لتنفيذ عملية الاستحواذ الإلزامي</a:t>
            </a: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>
                <a:solidFill>
                  <a:prstClr val="black">
                    <a:tint val="75000"/>
                  </a:prstClr>
                </a:solidFill>
              </a:rPr>
              <a:t>F.S.</a:t>
            </a:r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>
                <a:solidFill>
                  <a:prstClr val="black">
                    <a:tint val="75000"/>
                  </a:prstClr>
                </a:solidFill>
              </a:rPr>
              <a:pPr/>
              <a:t>7</a:t>
            </a:fld>
            <a:endParaRPr lang="en-GB" dirty="0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3954157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116632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الإجراءات الواجب اتباعها لتنفيذ</a:t>
            </a:r>
            <a:b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</a:b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 عملية الاستحواذ </a:t>
            </a:r>
            <a:r>
              <a:rPr lang="ar-KW" sz="2800" b="1" dirty="0">
                <a:solidFill>
                  <a:srgbClr val="FF0000"/>
                </a:solidFill>
                <a:cs typeface="mohammad bold art 1" pitchFamily="2" charset="-78"/>
              </a:rPr>
              <a:t>الإلزامي</a:t>
            </a:r>
            <a:r>
              <a:rPr lang="ar-KW" sz="2800" b="1" dirty="0" smtClean="0">
                <a:solidFill>
                  <a:srgbClr val="FF0000"/>
                </a:solidFill>
                <a:cs typeface="mohammad bold art 1" pitchFamily="2" charset="-78"/>
              </a:rPr>
              <a:t>:</a:t>
            </a:r>
            <a:endParaRPr lang="en-US" sz="2800" dirty="0">
              <a:solidFill>
                <a:schemeClr val="tx2"/>
              </a:solidFill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231064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8</a:t>
            </a:fld>
            <a:endParaRPr lang="en-GB" dirty="0"/>
          </a:p>
        </p:txBody>
      </p:sp>
      <p:sp>
        <p:nvSpPr>
          <p:cNvPr id="10" name="Pentagon 9"/>
          <p:cNvSpPr/>
          <p:nvPr/>
        </p:nvSpPr>
        <p:spPr>
          <a:xfrm>
            <a:off x="539552" y="2348880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 rtl="1"/>
            <a:r>
              <a:rPr lang="ar-KW" sz="2000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</a:t>
            </a:r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لإفصاح</a:t>
            </a:r>
            <a:r>
              <a:rPr lang="ar-KW" sz="2000" dirty="0" smtClean="0">
                <a:solidFill>
                  <a:schemeClr val="accent2">
                    <a:lumMod val="50000"/>
                  </a:schemeClr>
                </a:solidFill>
                <a:latin typeface="Calibri" pitchFamily="34" charset="0"/>
                <a:cs typeface="mohammad bold art 1" pitchFamily="2" charset="-78"/>
              </a:rPr>
              <a:t> 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عن </a:t>
            </a:r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العرض </a:t>
            </a:r>
            <a:r>
              <a:rPr lang="ar-KW" sz="20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الإلزامي</a:t>
            </a:r>
            <a:endParaRPr lang="ar-KW" sz="2000" b="1" dirty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1" name="Pentagon 10"/>
          <p:cNvSpPr/>
          <p:nvPr/>
        </p:nvSpPr>
        <p:spPr>
          <a:xfrm>
            <a:off x="2555776" y="2348880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تعيين مستشار استثمار ومدير عملية الاستحواذ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4" name="Pentagon 13"/>
          <p:cNvSpPr/>
          <p:nvPr/>
        </p:nvSpPr>
        <p:spPr>
          <a:xfrm>
            <a:off x="6612089" y="2357947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النشر والإعلان عن مستند العرض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5" name="Pentagon 14"/>
          <p:cNvSpPr/>
          <p:nvPr/>
        </p:nvSpPr>
        <p:spPr>
          <a:xfrm>
            <a:off x="6588224" y="4005064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تنفيذ 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عملية الاستحواذ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6" name="Pentagon 15"/>
          <p:cNvSpPr/>
          <p:nvPr/>
        </p:nvSpPr>
        <p:spPr>
          <a:xfrm>
            <a:off x="2555776" y="4005064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تجميع الأسهم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7" name="Pentagon 16"/>
          <p:cNvSpPr/>
          <p:nvPr/>
        </p:nvSpPr>
        <p:spPr>
          <a:xfrm>
            <a:off x="4572000" y="2348880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تقديم مستند </a:t>
            </a:r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العرض للهيئة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8" name="Pentagon 17"/>
          <p:cNvSpPr/>
          <p:nvPr/>
        </p:nvSpPr>
        <p:spPr>
          <a:xfrm>
            <a:off x="4572000" y="4005064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موافقة الهيئة على تنفيذ عملية الاستحواذ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20" name="Pentagon 19"/>
          <p:cNvSpPr/>
          <p:nvPr/>
        </p:nvSpPr>
        <p:spPr>
          <a:xfrm>
            <a:off x="539552" y="4025072"/>
            <a:ext cx="2016224" cy="1296144"/>
          </a:xfrm>
          <a:prstGeom prst="homePlate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r>
              <a:rPr lang="ar-KW" sz="2000" dirty="0" smtClean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توصية </a:t>
            </a:r>
            <a:r>
              <a:rPr lang="ar-KW" sz="2000" dirty="0">
                <a:solidFill>
                  <a:srgbClr val="1F497D"/>
                </a:solidFill>
                <a:latin typeface="Calibri" pitchFamily="34" charset="0"/>
                <a:cs typeface="mohammad bold art 1" pitchFamily="2" charset="-78"/>
              </a:rPr>
              <a:t>مجلس إدارة محل العرض</a:t>
            </a:r>
            <a:endParaRPr lang="en-US" sz="2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</p:spTree>
    <p:extLst>
      <p:ext uri="{BB962C8B-B14F-4D97-AF65-F5344CB8AC3E}">
        <p14:creationId xmlns:p14="http://schemas.microsoft.com/office/powerpoint/2010/main" val="67412152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 animBg="1"/>
      <p:bldP spid="11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09874" y="341784"/>
            <a:ext cx="5876925" cy="1143000"/>
          </a:xfrm>
        </p:spPr>
        <p:txBody>
          <a:bodyPr>
            <a:noAutofit/>
          </a:bodyPr>
          <a:lstStyle/>
          <a:p>
            <a:pPr algn="r" rtl="1"/>
            <a:r>
              <a:rPr lang="ar-KW" sz="3200" b="1" dirty="0" smtClean="0">
                <a:solidFill>
                  <a:srgbClr val="FF0000"/>
                </a:solidFill>
                <a:cs typeface="mohammad bold art 1" pitchFamily="2" charset="-78"/>
              </a:rPr>
              <a:t>1) </a:t>
            </a:r>
            <a:r>
              <a:rPr lang="ar-KW" sz="3200" b="1" dirty="0">
                <a:solidFill>
                  <a:srgbClr val="FF0000"/>
                </a:solidFill>
                <a:cs typeface="mohammad bold art 1" pitchFamily="2" charset="-78"/>
              </a:rPr>
              <a:t>الإفصاح عن العرض الإلزامي</a:t>
            </a:r>
            <a:r>
              <a:rPr lang="en-US" sz="3200" b="1" dirty="0">
                <a:solidFill>
                  <a:srgbClr val="FF0000"/>
                </a:solidFill>
                <a:cs typeface="mohammad bold art 1" pitchFamily="2" charset="-78"/>
              </a:rPr>
              <a:t>:</a:t>
            </a:r>
            <a:br>
              <a:rPr lang="en-US" sz="3200" b="1" dirty="0">
                <a:solidFill>
                  <a:srgbClr val="FF0000"/>
                </a:solidFill>
                <a:cs typeface="mohammad bold art 1" pitchFamily="2" charset="-78"/>
              </a:rPr>
            </a:br>
            <a:endParaRPr lang="en-US" sz="3200" b="1" dirty="0">
              <a:solidFill>
                <a:srgbClr val="FF0000"/>
              </a:solidFill>
              <a:cs typeface="mohammad bold art 1" pitchFamily="2" charset="-78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9100" y="1207894"/>
            <a:ext cx="8229600" cy="4885402"/>
          </a:xfrm>
        </p:spPr>
        <p:txBody>
          <a:bodyPr>
            <a:noAutofit/>
          </a:bodyPr>
          <a:lstStyle/>
          <a:p>
            <a:pPr marL="0" lvl="0" indent="0" algn="just" rtl="1" fontAlgn="auto">
              <a:spcAft>
                <a:spcPts val="0"/>
              </a:spcAft>
              <a:buNone/>
              <a:defRPr/>
            </a:pPr>
            <a:endParaRPr lang="ar-KW" sz="1000" b="1" dirty="0" smtClean="0">
              <a:solidFill>
                <a:schemeClr val="tx2"/>
              </a:solidFill>
              <a:latin typeface="Calibri" pitchFamily="34" charset="0"/>
              <a:cs typeface="mohammad bold art 1" pitchFamily="2" charset="-78"/>
            </a:endParaRPr>
          </a:p>
          <a:p>
            <a:pPr marL="0" indent="0" algn="justLow" rtl="1">
              <a:buNone/>
              <a:defRPr/>
            </a:pPr>
            <a:r>
              <a:rPr lang="ar-KW" sz="21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الإفصاح عن عرض الاستحواذ الإلزامي حسب ما ورد في نص المادة (257) من اللائحة التنفيذية والتعليمات الصادرة عن هيئة أسواق المال بشأن إجراءات الإفصاح عن عرض الاستحواذ :</a:t>
            </a:r>
          </a:p>
          <a:p>
            <a:pPr algn="justLow" rtl="1" fontAlgn="auto">
              <a:spcAft>
                <a:spcPts val="0"/>
              </a:spcAft>
              <a:defRPr/>
            </a:pPr>
            <a:r>
              <a:rPr lang="ar-KW" sz="21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يجب على مقدم العرض الإفصاح عن التزامه بتقديم مستند عرض </a:t>
            </a:r>
            <a:r>
              <a:rPr lang="ar-KW" sz="21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الاستحواذ </a:t>
            </a:r>
            <a:r>
              <a:rPr lang="ar-KW" sz="21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ويتعين عليه عدم التأخير في الإفصاح</a:t>
            </a:r>
            <a:r>
              <a:rPr lang="ar-KW" sz="2400" b="1" u="sng" dirty="0" smtClean="0">
                <a:solidFill>
                  <a:schemeClr val="accent2">
                    <a:lumMod val="50000"/>
                  </a:schemeClr>
                </a:solidFill>
                <a:cs typeface="mohammad bold art 1" pitchFamily="2" charset="-78"/>
              </a:rPr>
              <a:t> </a:t>
            </a:r>
            <a:r>
              <a:rPr lang="ar-KW" sz="2100" b="1" u="sng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حتى </a:t>
            </a:r>
            <a:r>
              <a:rPr lang="ar-KW" sz="2100" b="1" u="sng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لو لم تتوافر جميع المعلومات ذات العلاقة</a:t>
            </a:r>
            <a:r>
              <a:rPr lang="ar-KW" sz="21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، على أن تُضمّن في </a:t>
            </a:r>
            <a:r>
              <a:rPr lang="ar-KW" sz="2400" b="1" dirty="0" smtClean="0">
                <a:solidFill>
                  <a:schemeClr val="tx2"/>
                </a:solidFill>
                <a:cs typeface="mohammad bold art 1" pitchFamily="2" charset="-78"/>
              </a:rPr>
              <a:t>إفصاح </a:t>
            </a:r>
            <a:r>
              <a:rPr lang="ar-KW" sz="21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لاحق </a:t>
            </a:r>
            <a:r>
              <a:rPr lang="ar-KW" sz="21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وذلك </a:t>
            </a:r>
            <a:r>
              <a:rPr lang="ar-KW" sz="2100" b="1" dirty="0" smtClean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استناداً إلى ما جاء </a:t>
            </a:r>
            <a:r>
              <a:rPr lang="ar-KW" sz="2100" b="1" dirty="0">
                <a:solidFill>
                  <a:schemeClr val="tx2"/>
                </a:solidFill>
                <a:latin typeface="Calibri" pitchFamily="34" charset="0"/>
                <a:cs typeface="mohammad bold art 1" pitchFamily="2" charset="-78"/>
              </a:rPr>
              <a:t>في البند الثاني من المادة (257) من اللائحة التنفيذية.</a:t>
            </a:r>
          </a:p>
          <a:p>
            <a:pPr algn="r" rtl="1">
              <a:defRPr/>
            </a:pPr>
            <a:endParaRPr lang="ar-KW" sz="3600" dirty="0"/>
          </a:p>
          <a:p>
            <a:pPr algn="r" rtl="1">
              <a:defRPr/>
            </a:pPr>
            <a:endParaRPr lang="ar-KW" sz="3600" dirty="0"/>
          </a:p>
          <a:p>
            <a:pPr marL="0" indent="0" algn="r" rtl="1" fontAlgn="base">
              <a:spcBef>
                <a:spcPct val="0"/>
              </a:spcBef>
              <a:spcAft>
                <a:spcPts val="600"/>
              </a:spcAft>
              <a:buNone/>
            </a:pPr>
            <a:endParaRPr lang="ar-KW" sz="3000" dirty="0">
              <a:solidFill>
                <a:srgbClr val="1F497D"/>
              </a:solidFill>
              <a:latin typeface="Calibri" pitchFamily="34" charset="0"/>
              <a:cs typeface="mohammad bold art 1" pitchFamily="2" charset="-78"/>
            </a:endParaRPr>
          </a:p>
        </p:txBody>
      </p:sp>
      <p:pic>
        <p:nvPicPr>
          <p:cNvPr id="9" name="Picture 8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33400" y="332656"/>
            <a:ext cx="3170956" cy="914400"/>
          </a:xfrm>
          <a:prstGeom prst="rect">
            <a:avLst/>
          </a:prstGeom>
        </p:spPr>
      </p:pic>
      <p:pic>
        <p:nvPicPr>
          <p:cNvPr id="8" name="Picture 2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3400" y="6154162"/>
            <a:ext cx="8001000" cy="6845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cxnSp>
        <p:nvCxnSpPr>
          <p:cNvPr id="12" name="Straight Connector 11"/>
          <p:cNvCxnSpPr/>
          <p:nvPr/>
        </p:nvCxnSpPr>
        <p:spPr>
          <a:xfrm>
            <a:off x="3563888" y="1268760"/>
            <a:ext cx="4970512" cy="0"/>
          </a:xfrm>
          <a:prstGeom prst="line">
            <a:avLst/>
          </a:prstGeom>
          <a:ln w="38100">
            <a:solidFill>
              <a:schemeClr val="tx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-2052736" y="6309320"/>
            <a:ext cx="2895600" cy="365125"/>
          </a:xfrm>
        </p:spPr>
        <p:txBody>
          <a:bodyPr/>
          <a:lstStyle/>
          <a:p>
            <a:pPr algn="r"/>
            <a:r>
              <a:rPr lang="en-GB" dirty="0" smtClean="0"/>
              <a:t>F.S.</a:t>
            </a:r>
            <a:endParaRPr lang="en-GB" dirty="0"/>
          </a:p>
        </p:txBody>
      </p:sp>
      <p:sp>
        <p:nvSpPr>
          <p:cNvPr id="13" name="Slide Number Placeholder 1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DEC8EC-0F4B-4CDB-8AC0-556EC31B66C3}" type="slidenum">
              <a:rPr lang="en-GB" smtClean="0"/>
              <a:t>9</a:t>
            </a:fld>
            <a:endParaRPr lang="en-GB" dirty="0"/>
          </a:p>
        </p:txBody>
      </p:sp>
      <p:sp>
        <p:nvSpPr>
          <p:cNvPr id="10" name="Oval 9"/>
          <p:cNvSpPr/>
          <p:nvPr/>
        </p:nvSpPr>
        <p:spPr>
          <a:xfrm>
            <a:off x="5438800" y="4186169"/>
            <a:ext cx="1524000" cy="1295400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1600" b="1" dirty="0">
                <a:solidFill>
                  <a:schemeClr val="tx1"/>
                </a:solidFill>
                <a:latin typeface="Calibri" pitchFamily="34" charset="0"/>
                <a:cs typeface="mohammad bold art 1" pitchFamily="2" charset="-78"/>
              </a:rPr>
              <a:t>مقدم العرض</a:t>
            </a:r>
            <a:endParaRPr lang="en-US" sz="1600" b="1" dirty="0">
              <a:solidFill>
                <a:schemeClr val="tx1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1" name="Oval 10"/>
          <p:cNvSpPr/>
          <p:nvPr/>
        </p:nvSpPr>
        <p:spPr>
          <a:xfrm>
            <a:off x="2699792" y="3933056"/>
            <a:ext cx="1575490" cy="10447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1600" b="1" dirty="0">
                <a:solidFill>
                  <a:schemeClr val="tx1"/>
                </a:solidFill>
                <a:latin typeface="Calibri" pitchFamily="34" charset="0"/>
                <a:cs typeface="mohammad bold art 1" pitchFamily="2" charset="-78"/>
              </a:rPr>
              <a:t>هيئة أسواق المال</a:t>
            </a:r>
            <a:endParaRPr lang="en-US" sz="1600" b="1" dirty="0">
              <a:solidFill>
                <a:schemeClr val="tx1"/>
              </a:solidFill>
              <a:latin typeface="Calibri" pitchFamily="34" charset="0"/>
              <a:cs typeface="mohammad bold art 1" pitchFamily="2" charset="-78"/>
            </a:endParaRPr>
          </a:p>
        </p:txBody>
      </p:sp>
      <p:sp>
        <p:nvSpPr>
          <p:cNvPr id="14" name="Oval 13"/>
          <p:cNvSpPr/>
          <p:nvPr/>
        </p:nvSpPr>
        <p:spPr>
          <a:xfrm>
            <a:off x="2771800" y="4997513"/>
            <a:ext cx="1589906" cy="1156649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>
            <a:defPPr>
              <a:defRPr lang="en-US"/>
            </a:defPPr>
            <a:lvl1pPr marL="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lt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/>
            <a:r>
              <a:rPr lang="ar-KW" sz="1600" b="1" dirty="0">
                <a:solidFill>
                  <a:schemeClr val="tx1"/>
                </a:solidFill>
                <a:latin typeface="Calibri" pitchFamily="34" charset="0"/>
                <a:cs typeface="mohammad bold art 1" pitchFamily="2" charset="-78"/>
              </a:rPr>
              <a:t>بورصة الأوراق المالية</a:t>
            </a:r>
            <a:endParaRPr lang="en-US" sz="1600" b="1" dirty="0">
              <a:solidFill>
                <a:schemeClr val="tx1"/>
              </a:solidFill>
              <a:latin typeface="Calibri" pitchFamily="34" charset="0"/>
              <a:cs typeface="mohammad bold art 1" pitchFamily="2" charset="-78"/>
            </a:endParaRPr>
          </a:p>
        </p:txBody>
      </p:sp>
      <p:cxnSp>
        <p:nvCxnSpPr>
          <p:cNvPr id="15" name="Straight Arrow Connector 14"/>
          <p:cNvCxnSpPr/>
          <p:nvPr/>
        </p:nvCxnSpPr>
        <p:spPr>
          <a:xfrm flipH="1" flipV="1">
            <a:off x="4275282" y="4186169"/>
            <a:ext cx="1299446" cy="24584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16" name="Straight Arrow Connector 15"/>
          <p:cNvCxnSpPr/>
          <p:nvPr/>
        </p:nvCxnSpPr>
        <p:spPr>
          <a:xfrm flipH="1">
            <a:off x="4347290" y="5224265"/>
            <a:ext cx="1213021" cy="25730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8891940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11167</TotalTime>
  <Words>1798</Words>
  <Application>Microsoft Office PowerPoint</Application>
  <PresentationFormat>On-screen Show (4:3)</PresentationFormat>
  <Paragraphs>292</Paragraphs>
  <Slides>27</Slides>
  <Notes>27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27</vt:i4>
      </vt:variant>
    </vt:vector>
  </HeadingPairs>
  <TitlesOfParts>
    <vt:vector size="34" baseType="lpstr">
      <vt:lpstr>Arial</vt:lpstr>
      <vt:lpstr>Calibri</vt:lpstr>
      <vt:lpstr>microsoft sans serif</vt:lpstr>
      <vt:lpstr>mohammad bold art 1</vt:lpstr>
      <vt:lpstr>Sakkal Majalla</vt:lpstr>
      <vt:lpstr>Times New Roman</vt:lpstr>
      <vt:lpstr>Office Theme</vt:lpstr>
      <vt:lpstr>ورشـــــة عمــــل </vt:lpstr>
      <vt:lpstr> قائمة البنود التي سيتم عرضها  بورشة العمل:  </vt:lpstr>
      <vt:lpstr>PowerPoint Presentation</vt:lpstr>
      <vt:lpstr>تعريف الاستحواذ الإلزامي:</vt:lpstr>
      <vt:lpstr>التعريفات:</vt:lpstr>
      <vt:lpstr>PowerPoint Presentation</vt:lpstr>
      <vt:lpstr>PowerPoint Presentation</vt:lpstr>
      <vt:lpstr>الإجراءات الواجب اتباعها لتنفيذ  عملية الاستحواذ الإلزامي:</vt:lpstr>
      <vt:lpstr>1) الإفصاح عن العرض الإلزامي: </vt:lpstr>
      <vt:lpstr>إعلان الهيئة:</vt:lpstr>
      <vt:lpstr>2) تعيين مستشار الاستثمار  ومدير عملية الاستحواذ:</vt:lpstr>
      <vt:lpstr>3) تقديم مستند العرض للهيئة:</vt:lpstr>
      <vt:lpstr>متطلبات مستند العرض:</vt:lpstr>
      <vt:lpstr>سعر عرض الاستحواذ الإلزامي:</vt:lpstr>
      <vt:lpstr>الاستحواذ في حالات تعارض المصـالح  أو وجود أطراف ذوي سيطرة فعلية:</vt:lpstr>
      <vt:lpstr>4) النشر والإعلان عن مستند العرض:</vt:lpstr>
      <vt:lpstr>الإعلان عن مستند العرض:</vt:lpstr>
      <vt:lpstr>المستندات المتاحة للاطلاع:</vt:lpstr>
      <vt:lpstr>5) توصية مجلس الإدارة الشركة محل  العرض:</vt:lpstr>
      <vt:lpstr>6)  تجميع الأسهم:</vt:lpstr>
      <vt:lpstr>الإفصاح عن النسبة المحققة:</vt:lpstr>
      <vt:lpstr>الاستفسار عن حالة الأسهم:</vt:lpstr>
      <vt:lpstr>7) موافقة الهيئة على تنفيذ عملية الاستحواذ:</vt:lpstr>
      <vt:lpstr>8)  تنفيذ عملية الاستحواذ</vt:lpstr>
      <vt:lpstr>PowerPoint Presentation</vt:lpstr>
      <vt:lpstr>دفع رسوم دراسة مستند العرض:</vt:lpstr>
      <vt:lpstr>شــكــراً</vt:lpstr>
    </vt:vector>
  </TitlesOfParts>
  <Company>Hewlett-Packard Company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ورشة عمل</dc:title>
  <dc:creator>Fouad Al-Ateeqi</dc:creator>
  <cp:lastModifiedBy>Maysoun Jodeyah</cp:lastModifiedBy>
  <cp:revision>241</cp:revision>
  <cp:lastPrinted>2015-05-11T04:36:09Z</cp:lastPrinted>
  <dcterms:created xsi:type="dcterms:W3CDTF">2014-09-25T11:33:14Z</dcterms:created>
  <dcterms:modified xsi:type="dcterms:W3CDTF">2015-05-12T10:14:31Z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TitusGUID">
    <vt:lpwstr>2081e75e-d01a-47fd-b3a4-6ce9adad0294</vt:lpwstr>
  </property>
  <property fmtid="{D5CDD505-2E9C-101B-9397-08002B2CF9AE}" pid="3" name="DocumentMarkings">
    <vt:lpwstr>CMA Data Classification: Internal</vt:lpwstr>
  </property>
  <property fmtid="{D5CDD505-2E9C-101B-9397-08002B2CF9AE}" pid="4" name="Classification">
    <vt:lpwstr>Internal</vt:lpwstr>
  </property>
  <property fmtid="{D5CDD505-2E9C-101B-9397-08002B2CF9AE}" pid="5" name="CMAClassification">
    <vt:lpwstr>Internal</vt:lpwstr>
  </property>
</Properties>
</file>